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97" r:id="rId5"/>
    <p:sldId id="261" r:id="rId6"/>
    <p:sldId id="265" r:id="rId7"/>
    <p:sldId id="298" r:id="rId8"/>
    <p:sldId id="266" r:id="rId9"/>
    <p:sldId id="271" r:id="rId10"/>
    <p:sldId id="299" r:id="rId11"/>
    <p:sldId id="272" r:id="rId12"/>
    <p:sldId id="294" r:id="rId13"/>
    <p:sldId id="274" r:id="rId14"/>
    <p:sldId id="268" r:id="rId15"/>
    <p:sldId id="276" r:id="rId16"/>
    <p:sldId id="269" r:id="rId17"/>
    <p:sldId id="277" r:id="rId18"/>
    <p:sldId id="300" r:id="rId19"/>
    <p:sldId id="286" r:id="rId20"/>
    <p:sldId id="293" r:id="rId21"/>
    <p:sldId id="301" r:id="rId22"/>
    <p:sldId id="292" r:id="rId23"/>
    <p:sldId id="270" r:id="rId24"/>
    <p:sldId id="302" r:id="rId25"/>
    <p:sldId id="289" r:id="rId26"/>
    <p:sldId id="303" r:id="rId27"/>
    <p:sldId id="287" r:id="rId28"/>
    <p:sldId id="296" r:id="rId29"/>
    <p:sldId id="288" r:id="rId30"/>
    <p:sldId id="29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46"/>
    <p:restoredTop sz="94586"/>
  </p:normalViewPr>
  <p:slideViewPr>
    <p:cSldViewPr snapToGrid="0" snapToObjects="1">
      <p:cViewPr varScale="1">
        <p:scale>
          <a:sx n="76" d="100"/>
          <a:sy n="76" d="100"/>
        </p:scale>
        <p:origin x="216"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C2726E2-6B3A-0243-87E9-F7D5F0103ED6}" type="datetimeFigureOut">
              <a:rPr kumimoji="1" lang="zh-CN" altLang="en-US" smtClean="0"/>
              <a:t>2018/8/3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6E9DC91-88A2-3940-9DC9-C3ED39AA39A1}"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2726E2-6B3A-0243-87E9-F7D5F0103ED6}" type="datetimeFigureOut">
              <a:rPr kumimoji="1" lang="zh-CN" altLang="en-US" smtClean="0"/>
              <a:t>2018/8/3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9DC91-88A2-3940-9DC9-C3ED39AA39A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24555;&#36895;&#25490;&#24207;.gi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974559"/>
            <a:ext cx="9144000" cy="995363"/>
          </a:xfrm>
        </p:spPr>
        <p:txBody>
          <a:bodyPr/>
          <a:lstStyle/>
          <a:p>
            <a:r>
              <a:rPr kumimoji="1" lang="zh-CN" altLang="en-US" b="1" dirty="0"/>
              <a:t>数据结构与算法基础</a:t>
            </a:r>
          </a:p>
        </p:txBody>
      </p:sp>
      <p:sp>
        <p:nvSpPr>
          <p:cNvPr id="3" name="副标题 2"/>
          <p:cNvSpPr>
            <a:spLocks noGrp="1"/>
          </p:cNvSpPr>
          <p:nvPr>
            <p:ph type="subTitle" idx="1"/>
          </p:nvPr>
        </p:nvSpPr>
        <p:spPr>
          <a:xfrm>
            <a:off x="1524000" y="3084677"/>
            <a:ext cx="9144000" cy="1667797"/>
          </a:xfrm>
        </p:spPr>
        <p:txBody>
          <a:bodyPr>
            <a:normAutofit/>
          </a:bodyPr>
          <a:lstStyle/>
          <a:p>
            <a:r>
              <a:rPr kumimoji="1" lang="zh-CN" altLang="en-US" sz="3200" dirty="0"/>
              <a:t>程序</a:t>
            </a:r>
            <a:r>
              <a:rPr kumimoji="1" lang="en-US" altLang="zh-CN" sz="3200" dirty="0"/>
              <a:t>=</a:t>
            </a:r>
            <a:r>
              <a:rPr kumimoji="1" lang="zh-CN" altLang="en-US" sz="3200" dirty="0"/>
              <a:t>算法</a:t>
            </a:r>
            <a:r>
              <a:rPr kumimoji="1" lang="en-US" altLang="zh-CN" sz="3200" dirty="0"/>
              <a:t>+</a:t>
            </a:r>
            <a:r>
              <a:rPr kumimoji="1" lang="zh-CN" altLang="en-US" sz="3200" dirty="0"/>
              <a:t>数据结构</a:t>
            </a:r>
            <a:endParaRPr kumimoji="1" lang="en-US" altLang="zh-CN" sz="3200" dirty="0"/>
          </a:p>
          <a:p>
            <a:r>
              <a:rPr lang="zh-CN" altLang="en-US" dirty="0"/>
              <a:t>                                                               </a:t>
            </a:r>
            <a:r>
              <a:rPr lang="en-US" altLang="zh-CN" dirty="0"/>
              <a:t>——</a:t>
            </a:r>
            <a:r>
              <a:rPr lang="zh-CN" altLang="en-US" dirty="0"/>
              <a:t>尼古拉斯</a:t>
            </a:r>
            <a:r>
              <a:rPr lang="en-US" altLang="zh-CN" dirty="0"/>
              <a:t>·</a:t>
            </a:r>
            <a:r>
              <a:rPr lang="zh-CN" altLang="en-US" dirty="0"/>
              <a:t>沃斯</a:t>
            </a:r>
            <a:endParaRPr kumimoji="1" lang="zh-CN" alt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9667" y="2668058"/>
            <a:ext cx="10515600" cy="1325563"/>
          </a:xfrm>
        </p:spPr>
        <p:txBody>
          <a:bodyPr>
            <a:normAutofit/>
          </a:bodyPr>
          <a:lstStyle/>
          <a:p>
            <a:pPr algn="ctr"/>
            <a:r>
              <a:rPr kumimoji="1" lang="zh-CN" altLang="en-US" sz="6000" b="1" dirty="0"/>
              <a:t>树</a:t>
            </a:r>
          </a:p>
        </p:txBody>
      </p:sp>
    </p:spTree>
    <p:extLst>
      <p:ext uri="{BB962C8B-B14F-4D97-AF65-F5344CB8AC3E}">
        <p14:creationId xmlns:p14="http://schemas.microsoft.com/office/powerpoint/2010/main" val="1874160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30175" y="241359"/>
            <a:ext cx="649709" cy="584775"/>
          </a:xfrm>
          <a:prstGeom prst="rect">
            <a:avLst/>
          </a:prstGeom>
          <a:noFill/>
        </p:spPr>
        <p:txBody>
          <a:bodyPr wrap="square" rtlCol="0">
            <a:spAutoFit/>
          </a:bodyPr>
          <a:lstStyle/>
          <a:p>
            <a:r>
              <a:rPr kumimoji="1" lang="zh-CN" altLang="en-US" sz="3200" b="1" dirty="0"/>
              <a:t>树</a:t>
            </a:r>
            <a:endParaRPr kumimoji="1" lang="zh-CN" altLang="en-US" sz="2400" b="1" dirty="0"/>
          </a:p>
        </p:txBody>
      </p:sp>
      <p:pic>
        <p:nvPicPr>
          <p:cNvPr id="4" name="图片 3">
            <a:extLst>
              <a:ext uri="{FF2B5EF4-FFF2-40B4-BE49-F238E27FC236}">
                <a16:creationId xmlns:a16="http://schemas.microsoft.com/office/drawing/2014/main" id="{F4BAF02E-3EFD-664B-8956-E47D443405A5}"/>
              </a:ext>
            </a:extLst>
          </p:cNvPr>
          <p:cNvPicPr>
            <a:picLocks noChangeAspect="1"/>
          </p:cNvPicPr>
          <p:nvPr/>
        </p:nvPicPr>
        <p:blipFill>
          <a:blip r:embed="rId2"/>
          <a:stretch>
            <a:fillRect/>
          </a:stretch>
        </p:blipFill>
        <p:spPr>
          <a:xfrm>
            <a:off x="1155029" y="1042703"/>
            <a:ext cx="10452100" cy="4800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30175" y="595271"/>
            <a:ext cx="6918162" cy="461665"/>
          </a:xfrm>
          <a:prstGeom prst="rect">
            <a:avLst/>
          </a:prstGeom>
          <a:noFill/>
        </p:spPr>
        <p:txBody>
          <a:bodyPr wrap="square" rtlCol="0">
            <a:spAutoFit/>
          </a:bodyPr>
          <a:lstStyle/>
          <a:p>
            <a:r>
              <a:rPr kumimoji="1" lang="zh-CN" altLang="en-US" sz="2400" b="1" dirty="0"/>
              <a:t>二叉树：</a:t>
            </a:r>
            <a:r>
              <a:rPr lang="zh-CN" altLang="en-US" sz="2400" b="1" dirty="0"/>
              <a:t>每个节点最多有两棵子树的树结构。</a:t>
            </a:r>
            <a:endParaRPr kumimoji="1" lang="zh-CN" altLang="en-US" sz="2400" b="1" dirty="0"/>
          </a:p>
        </p:txBody>
      </p:sp>
      <p:pic>
        <p:nvPicPr>
          <p:cNvPr id="9" name="图片 8"/>
          <p:cNvPicPr>
            <a:picLocks noChangeAspect="1"/>
          </p:cNvPicPr>
          <p:nvPr/>
        </p:nvPicPr>
        <p:blipFill>
          <a:blip r:embed="rId2"/>
          <a:stretch>
            <a:fillRect/>
          </a:stretch>
        </p:blipFill>
        <p:spPr>
          <a:xfrm>
            <a:off x="949156" y="2051911"/>
            <a:ext cx="10417626" cy="2965258"/>
          </a:xfrm>
          <a:prstGeom prst="rect">
            <a:avLst/>
          </a:prstGeom>
        </p:spPr>
      </p:pic>
    </p:spTree>
    <p:extLst>
      <p:ext uri="{BB962C8B-B14F-4D97-AF65-F5344CB8AC3E}">
        <p14:creationId xmlns:p14="http://schemas.microsoft.com/office/powerpoint/2010/main" val="227664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3580" y="517360"/>
            <a:ext cx="816944" cy="1167063"/>
          </a:xfrm>
          <a:prstGeom prst="rect">
            <a:avLst/>
          </a:prstGeom>
        </p:spPr>
      </p:pic>
      <p:sp>
        <p:nvSpPr>
          <p:cNvPr id="6" name="文本框 5"/>
          <p:cNvSpPr txBox="1"/>
          <p:nvPr/>
        </p:nvSpPr>
        <p:spPr>
          <a:xfrm>
            <a:off x="495398" y="1684423"/>
            <a:ext cx="1153628" cy="369332"/>
          </a:xfrm>
          <a:prstGeom prst="rect">
            <a:avLst/>
          </a:prstGeom>
          <a:noFill/>
        </p:spPr>
        <p:txBody>
          <a:bodyPr wrap="square" rtlCol="0">
            <a:spAutoFit/>
          </a:bodyPr>
          <a:lstStyle/>
          <a:p>
            <a:r>
              <a:rPr kumimoji="1" lang="zh-CN" altLang="en-US" b="1" dirty="0"/>
              <a:t>举个栗子</a:t>
            </a:r>
          </a:p>
        </p:txBody>
      </p:sp>
      <p:sp>
        <p:nvSpPr>
          <p:cNvPr id="7" name="文本框 6"/>
          <p:cNvSpPr txBox="1"/>
          <p:nvPr/>
        </p:nvSpPr>
        <p:spPr>
          <a:xfrm>
            <a:off x="4675565" y="5690936"/>
            <a:ext cx="2382590" cy="461665"/>
          </a:xfrm>
          <a:prstGeom prst="rect">
            <a:avLst/>
          </a:prstGeom>
          <a:noFill/>
        </p:spPr>
        <p:txBody>
          <a:bodyPr wrap="square" rtlCol="0">
            <a:spAutoFit/>
          </a:bodyPr>
          <a:lstStyle/>
          <a:p>
            <a:r>
              <a:rPr kumimoji="1" lang="zh-CN" altLang="en-US" sz="2400" b="1" dirty="0"/>
              <a:t>树（红楼梦家谱）</a:t>
            </a:r>
          </a:p>
        </p:txBody>
      </p:sp>
      <p:pic>
        <p:nvPicPr>
          <p:cNvPr id="4" name="图片 3"/>
          <p:cNvPicPr>
            <a:picLocks noChangeAspect="1"/>
          </p:cNvPicPr>
          <p:nvPr/>
        </p:nvPicPr>
        <p:blipFill>
          <a:blip r:embed="rId3"/>
          <a:stretch>
            <a:fillRect/>
          </a:stretch>
        </p:blipFill>
        <p:spPr>
          <a:xfrm>
            <a:off x="1889555" y="348629"/>
            <a:ext cx="7954611" cy="52580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pPr algn="ctr"/>
            <a:r>
              <a:rPr kumimoji="1" lang="zh-CN" altLang="en-US" b="1" dirty="0"/>
              <a:t>算法</a:t>
            </a:r>
          </a:p>
        </p:txBody>
      </p:sp>
      <p:sp>
        <p:nvSpPr>
          <p:cNvPr id="3" name="文本框 2"/>
          <p:cNvSpPr txBox="1"/>
          <p:nvPr/>
        </p:nvSpPr>
        <p:spPr>
          <a:xfrm>
            <a:off x="838200" y="1491918"/>
            <a:ext cx="7247021" cy="1169551"/>
          </a:xfrm>
          <a:prstGeom prst="rect">
            <a:avLst/>
          </a:prstGeom>
          <a:noFill/>
        </p:spPr>
        <p:txBody>
          <a:bodyPr wrap="square" rtlCol="0">
            <a:spAutoFit/>
          </a:bodyPr>
          <a:lstStyle/>
          <a:p>
            <a:r>
              <a:rPr kumimoji="1" lang="zh-CN" altLang="en-US" sz="2800" b="1" dirty="0"/>
              <a:t>前沿知识：</a:t>
            </a:r>
            <a:r>
              <a:rPr kumimoji="1" lang="en-US" altLang="zh-CN" sz="2800" dirty="0"/>
              <a:t>(</a:t>
            </a:r>
            <a:r>
              <a:rPr kumimoji="1" lang="zh-CN" altLang="en-US" sz="2800" dirty="0"/>
              <a:t>算法效率的度量方法</a:t>
            </a:r>
            <a:r>
              <a:rPr kumimoji="1" lang="en-US" altLang="zh-CN" sz="2800" dirty="0"/>
              <a:t>)</a:t>
            </a:r>
          </a:p>
          <a:p>
            <a:endParaRPr kumimoji="1" lang="en-US" altLang="zh-CN" sz="2400" dirty="0"/>
          </a:p>
          <a:p>
            <a:endParaRPr kumimoji="1" lang="zh-CN" altLang="en-US" dirty="0"/>
          </a:p>
        </p:txBody>
      </p:sp>
      <p:sp>
        <p:nvSpPr>
          <p:cNvPr id="4" name="文本框 3"/>
          <p:cNvSpPr txBox="1"/>
          <p:nvPr/>
        </p:nvSpPr>
        <p:spPr>
          <a:xfrm>
            <a:off x="1215196" y="2475859"/>
            <a:ext cx="9192119" cy="1846659"/>
          </a:xfrm>
          <a:prstGeom prst="rect">
            <a:avLst/>
          </a:prstGeom>
          <a:noFill/>
        </p:spPr>
        <p:txBody>
          <a:bodyPr wrap="square" rtlCol="0">
            <a:spAutoFit/>
          </a:bodyPr>
          <a:lstStyle/>
          <a:p>
            <a:r>
              <a:rPr kumimoji="1" lang="zh-CN" altLang="en-US" sz="2400" b="1" dirty="0">
                <a:solidFill>
                  <a:srgbClr val="FF0000"/>
                </a:solidFill>
              </a:rPr>
              <a:t>算法时间复杂度</a:t>
            </a:r>
            <a:r>
              <a:rPr kumimoji="1" lang="en-US" altLang="zh-CN" sz="2400" b="1" dirty="0"/>
              <a:t>:</a:t>
            </a:r>
            <a:r>
              <a:rPr kumimoji="1" lang="zh-CN" altLang="en-US" sz="2400" b="1" dirty="0"/>
              <a:t>用来度量算法的运行时间，记作</a:t>
            </a:r>
            <a:r>
              <a:rPr kumimoji="1" lang="en-US" altLang="zh-CN" sz="2400" b="1" dirty="0"/>
              <a:t>: T(n) = O(f(n))</a:t>
            </a:r>
            <a:r>
              <a:rPr kumimoji="1" lang="zh-CN" altLang="en-US" sz="2400" b="1" dirty="0"/>
              <a:t>。它表示随着输入大小</a:t>
            </a:r>
            <a:r>
              <a:rPr kumimoji="1" lang="en-US" altLang="zh-CN" sz="2400" b="1" dirty="0"/>
              <a:t>n</a:t>
            </a:r>
            <a:r>
              <a:rPr kumimoji="1" lang="zh-CN" altLang="en-US" sz="2400" b="1" dirty="0"/>
              <a:t>的增大，算法执行需要的时间的增长速度可以用 </a:t>
            </a:r>
            <a:r>
              <a:rPr kumimoji="1" lang="en-US" altLang="zh-CN" sz="2400" b="1" dirty="0"/>
              <a:t>f(n) </a:t>
            </a:r>
            <a:r>
              <a:rPr kumimoji="1" lang="zh-CN" altLang="en-US" sz="2400" b="1" dirty="0"/>
              <a:t>来描述。</a:t>
            </a:r>
            <a:endParaRPr kumimoji="1" lang="en-US" altLang="zh-CN" sz="2400" b="1" dirty="0"/>
          </a:p>
          <a:p>
            <a:r>
              <a:rPr kumimoji="1" lang="en-US" altLang="zh-CN" sz="2400" dirty="0"/>
              <a:t>(</a:t>
            </a:r>
            <a:r>
              <a:rPr kumimoji="1" lang="zh-CN" altLang="en-US" sz="2400" dirty="0"/>
              <a:t>这样用大写</a:t>
            </a:r>
            <a:r>
              <a:rPr kumimoji="1" lang="en-US" altLang="zh-CN" sz="2400" dirty="0"/>
              <a:t>O()</a:t>
            </a:r>
            <a:r>
              <a:rPr kumimoji="1" lang="zh-CN" altLang="en-US" sz="2400" dirty="0"/>
              <a:t>来体现算法时间复杂度的记法，称之为大</a:t>
            </a:r>
            <a:r>
              <a:rPr kumimoji="1" lang="en-US" altLang="zh-CN" sz="2400" dirty="0"/>
              <a:t>O</a:t>
            </a:r>
            <a:r>
              <a:rPr kumimoji="1" lang="zh-CN" altLang="en-US" sz="2400" dirty="0"/>
              <a:t>记法</a:t>
            </a:r>
            <a:r>
              <a:rPr kumimoji="1" lang="en-US" altLang="zh-CN" sz="2400" dirty="0"/>
              <a:t>)</a:t>
            </a:r>
            <a:endParaRPr kumimoji="1" lang="zh-CN" altLang="en-US" sz="2400" dirty="0"/>
          </a:p>
          <a:p>
            <a:endParaRPr kumimoji="1" lang="zh-CN" altLang="en-US" dirty="0"/>
          </a:p>
        </p:txBody>
      </p:sp>
      <p:sp>
        <p:nvSpPr>
          <p:cNvPr id="5" name="文本框 4"/>
          <p:cNvSpPr txBox="1"/>
          <p:nvPr/>
        </p:nvSpPr>
        <p:spPr>
          <a:xfrm>
            <a:off x="1215196" y="4486093"/>
            <a:ext cx="8807108" cy="1477328"/>
          </a:xfrm>
          <a:prstGeom prst="rect">
            <a:avLst/>
          </a:prstGeom>
          <a:noFill/>
        </p:spPr>
        <p:txBody>
          <a:bodyPr wrap="square" rtlCol="0">
            <a:spAutoFit/>
          </a:bodyPr>
          <a:lstStyle/>
          <a:p>
            <a:r>
              <a:rPr kumimoji="1" lang="zh-CN" altLang="en-US" sz="2400" b="1" dirty="0"/>
              <a:t>算法空间复杂度</a:t>
            </a:r>
            <a:r>
              <a:rPr kumimoji="1" lang="en-US" altLang="zh-CN" sz="2400" dirty="0"/>
              <a:t>:</a:t>
            </a:r>
            <a:r>
              <a:rPr kumimoji="1" lang="zh-CN" altLang="en-US" sz="2400" dirty="0"/>
              <a:t>通过计算算法所需的存储空间实现，记作</a:t>
            </a:r>
            <a:r>
              <a:rPr kumimoji="1" lang="en-US" altLang="zh-CN" sz="2400" dirty="0"/>
              <a:t>: S(n) = O(f(n))</a:t>
            </a:r>
            <a:r>
              <a:rPr kumimoji="1" lang="zh-CN" altLang="en-US" sz="2400" dirty="0"/>
              <a:t>。其中，</a:t>
            </a:r>
            <a:r>
              <a:rPr kumimoji="1" lang="en-US" altLang="zh-CN" sz="2400" dirty="0"/>
              <a:t>n</a:t>
            </a:r>
            <a:r>
              <a:rPr kumimoji="1" lang="zh-CN" altLang="en-US" sz="2400" dirty="0"/>
              <a:t>为问题的规模，</a:t>
            </a:r>
            <a:r>
              <a:rPr kumimoji="1" lang="en-US" altLang="zh-CN" sz="2400" dirty="0"/>
              <a:t>f(n)</a:t>
            </a:r>
            <a:r>
              <a:rPr kumimoji="1" lang="zh-CN" altLang="en-US" sz="2400" dirty="0"/>
              <a:t>为语句关于</a:t>
            </a:r>
            <a:r>
              <a:rPr kumimoji="1" lang="en-US" altLang="zh-CN" sz="2400" dirty="0"/>
              <a:t>n</a:t>
            </a:r>
            <a:r>
              <a:rPr kumimoji="1" lang="zh-CN" altLang="en-US" sz="2400" dirty="0"/>
              <a:t>所占存储空间的函数。</a:t>
            </a:r>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3580" y="517360"/>
            <a:ext cx="816944" cy="1167063"/>
          </a:xfrm>
          <a:prstGeom prst="rect">
            <a:avLst/>
          </a:prstGeom>
        </p:spPr>
      </p:pic>
      <p:sp>
        <p:nvSpPr>
          <p:cNvPr id="6" name="文本框 5"/>
          <p:cNvSpPr txBox="1"/>
          <p:nvPr/>
        </p:nvSpPr>
        <p:spPr>
          <a:xfrm>
            <a:off x="110734" y="1660362"/>
            <a:ext cx="1802635" cy="369332"/>
          </a:xfrm>
          <a:prstGeom prst="rect">
            <a:avLst/>
          </a:prstGeom>
          <a:noFill/>
        </p:spPr>
        <p:txBody>
          <a:bodyPr wrap="square" rtlCol="0">
            <a:spAutoFit/>
          </a:bodyPr>
          <a:lstStyle/>
          <a:p>
            <a:r>
              <a:rPr kumimoji="1" lang="zh-CN" altLang="en-US" b="1" dirty="0"/>
              <a:t>举个简单的栗子</a:t>
            </a:r>
          </a:p>
        </p:txBody>
      </p:sp>
      <p:sp>
        <p:nvSpPr>
          <p:cNvPr id="9" name="文本框 8"/>
          <p:cNvSpPr txBox="1"/>
          <p:nvPr/>
        </p:nvSpPr>
        <p:spPr>
          <a:xfrm>
            <a:off x="1937432" y="354838"/>
            <a:ext cx="7194884" cy="461665"/>
          </a:xfrm>
          <a:prstGeom prst="rect">
            <a:avLst/>
          </a:prstGeom>
          <a:noFill/>
        </p:spPr>
        <p:txBody>
          <a:bodyPr wrap="square" rtlCol="0">
            <a:spAutoFit/>
          </a:bodyPr>
          <a:lstStyle/>
          <a:p>
            <a:r>
              <a:rPr kumimoji="1" lang="zh-CN" altLang="en-US" sz="2400" b="1" dirty="0">
                <a:solidFill>
                  <a:srgbClr val="FF0000"/>
                </a:solidFill>
              </a:rPr>
              <a:t>求和算法</a:t>
            </a:r>
            <a:r>
              <a:rPr kumimoji="1" lang="en-US" altLang="zh-CN" sz="2400" b="1" dirty="0"/>
              <a:t>:</a:t>
            </a:r>
            <a:r>
              <a:rPr kumimoji="1" lang="zh-CN" altLang="en-US" sz="2400" b="1" dirty="0"/>
              <a:t>求</a:t>
            </a:r>
            <a:r>
              <a:rPr kumimoji="1" lang="en-US" altLang="zh-CN" sz="2400" b="1" dirty="0"/>
              <a:t>1+2+3+…+100</a:t>
            </a:r>
            <a:r>
              <a:rPr kumimoji="1" lang="zh-CN" altLang="en-US" sz="2400" b="1" dirty="0"/>
              <a:t>的结果</a:t>
            </a:r>
            <a:endParaRPr kumimoji="1" lang="zh-CN" altLang="en-US" dirty="0"/>
          </a:p>
        </p:txBody>
      </p:sp>
      <p:sp>
        <p:nvSpPr>
          <p:cNvPr id="11" name="文本框 10"/>
          <p:cNvSpPr txBox="1"/>
          <p:nvPr/>
        </p:nvSpPr>
        <p:spPr>
          <a:xfrm>
            <a:off x="2262285" y="938129"/>
            <a:ext cx="2189399" cy="461665"/>
          </a:xfrm>
          <a:prstGeom prst="rect">
            <a:avLst/>
          </a:prstGeom>
          <a:noFill/>
        </p:spPr>
        <p:txBody>
          <a:bodyPr wrap="square" rtlCol="0">
            <a:spAutoFit/>
          </a:bodyPr>
          <a:lstStyle/>
          <a:p>
            <a:r>
              <a:rPr kumimoji="1" lang="zh-CN" altLang="en-US" sz="2400" b="1" dirty="0"/>
              <a:t>第一种算法：</a:t>
            </a:r>
          </a:p>
        </p:txBody>
      </p:sp>
      <p:sp>
        <p:nvSpPr>
          <p:cNvPr id="12" name="文本框 11"/>
          <p:cNvSpPr txBox="1"/>
          <p:nvPr/>
        </p:nvSpPr>
        <p:spPr>
          <a:xfrm>
            <a:off x="2262284" y="2998772"/>
            <a:ext cx="2189399" cy="461665"/>
          </a:xfrm>
          <a:prstGeom prst="rect">
            <a:avLst/>
          </a:prstGeom>
          <a:noFill/>
        </p:spPr>
        <p:txBody>
          <a:bodyPr wrap="square" rtlCol="0">
            <a:spAutoFit/>
          </a:bodyPr>
          <a:lstStyle/>
          <a:p>
            <a:r>
              <a:rPr kumimoji="1" lang="zh-CN" altLang="en-US" sz="2400" b="1" dirty="0"/>
              <a:t>第二种算法：</a:t>
            </a:r>
          </a:p>
        </p:txBody>
      </p:sp>
      <p:sp>
        <p:nvSpPr>
          <p:cNvPr id="13" name="文本框 12"/>
          <p:cNvSpPr txBox="1"/>
          <p:nvPr/>
        </p:nvSpPr>
        <p:spPr>
          <a:xfrm>
            <a:off x="2262283" y="4378826"/>
            <a:ext cx="2189399" cy="461665"/>
          </a:xfrm>
          <a:prstGeom prst="rect">
            <a:avLst/>
          </a:prstGeom>
          <a:noFill/>
        </p:spPr>
        <p:txBody>
          <a:bodyPr wrap="square" rtlCol="0">
            <a:spAutoFit/>
          </a:bodyPr>
          <a:lstStyle/>
          <a:p>
            <a:r>
              <a:rPr kumimoji="1" lang="zh-CN" altLang="en-US" sz="2400" b="1" dirty="0"/>
              <a:t>第三种算法：</a:t>
            </a:r>
          </a:p>
        </p:txBody>
      </p:sp>
      <p:pic>
        <p:nvPicPr>
          <p:cNvPr id="4" name="图片 3"/>
          <p:cNvPicPr>
            <a:picLocks noChangeAspect="1"/>
          </p:cNvPicPr>
          <p:nvPr/>
        </p:nvPicPr>
        <p:blipFill>
          <a:blip r:embed="rId3"/>
          <a:stretch>
            <a:fillRect/>
          </a:stretch>
        </p:blipFill>
        <p:spPr>
          <a:xfrm>
            <a:off x="4411247" y="3028255"/>
            <a:ext cx="5270501" cy="1155700"/>
          </a:xfrm>
          <a:prstGeom prst="rect">
            <a:avLst/>
          </a:prstGeom>
        </p:spPr>
      </p:pic>
      <p:pic>
        <p:nvPicPr>
          <p:cNvPr id="15" name="图片 14"/>
          <p:cNvPicPr>
            <a:picLocks noChangeAspect="1"/>
          </p:cNvPicPr>
          <p:nvPr/>
        </p:nvPicPr>
        <p:blipFill>
          <a:blip r:embed="rId4"/>
          <a:stretch>
            <a:fillRect/>
          </a:stretch>
        </p:blipFill>
        <p:spPr>
          <a:xfrm>
            <a:off x="4411247" y="4378826"/>
            <a:ext cx="5270501" cy="2336800"/>
          </a:xfrm>
          <a:prstGeom prst="rect">
            <a:avLst/>
          </a:prstGeom>
        </p:spPr>
      </p:pic>
      <p:pic>
        <p:nvPicPr>
          <p:cNvPr id="17" name="图片 16"/>
          <p:cNvPicPr>
            <a:picLocks noChangeAspect="1"/>
          </p:cNvPicPr>
          <p:nvPr/>
        </p:nvPicPr>
        <p:blipFill>
          <a:blip r:embed="rId5"/>
          <a:stretch>
            <a:fillRect/>
          </a:stretch>
        </p:blipFill>
        <p:spPr>
          <a:xfrm>
            <a:off x="4411246" y="1011374"/>
            <a:ext cx="5270501" cy="1689100"/>
          </a:xfrm>
          <a:prstGeom prst="rect">
            <a:avLst/>
          </a:prstGeom>
        </p:spPr>
      </p:pic>
      <p:sp>
        <p:nvSpPr>
          <p:cNvPr id="18" name="文本框 17"/>
          <p:cNvSpPr txBox="1"/>
          <p:nvPr/>
        </p:nvSpPr>
        <p:spPr>
          <a:xfrm>
            <a:off x="2406215" y="1409999"/>
            <a:ext cx="1151135" cy="400110"/>
          </a:xfrm>
          <a:prstGeom prst="rect">
            <a:avLst/>
          </a:prstGeom>
          <a:noFill/>
        </p:spPr>
        <p:txBody>
          <a:bodyPr wrap="square" rtlCol="0">
            <a:spAutoFit/>
          </a:bodyPr>
          <a:lstStyle/>
          <a:p>
            <a:r>
              <a:rPr kumimoji="1" lang="en-US" altLang="zh-CN" sz="2000" dirty="0"/>
              <a:t>2n+3</a:t>
            </a:r>
            <a:endParaRPr kumimoji="1" lang="zh-CN" altLang="en-US" sz="2000" dirty="0"/>
          </a:p>
        </p:txBody>
      </p:sp>
      <p:sp>
        <p:nvSpPr>
          <p:cNvPr id="19" name="文本框 18"/>
          <p:cNvSpPr txBox="1"/>
          <p:nvPr/>
        </p:nvSpPr>
        <p:spPr>
          <a:xfrm>
            <a:off x="2402216" y="1859905"/>
            <a:ext cx="1688521" cy="400110"/>
          </a:xfrm>
          <a:prstGeom prst="rect">
            <a:avLst/>
          </a:prstGeom>
          <a:noFill/>
        </p:spPr>
        <p:txBody>
          <a:bodyPr wrap="square" rtlCol="0">
            <a:spAutoFit/>
          </a:bodyPr>
          <a:lstStyle/>
          <a:p>
            <a:r>
              <a:rPr kumimoji="1" lang="en-US" altLang="zh-CN" sz="2000" dirty="0"/>
              <a:t>O(n)</a:t>
            </a:r>
            <a:r>
              <a:rPr kumimoji="1" lang="zh-CN" altLang="en-US" sz="2000" dirty="0"/>
              <a:t>  线性阶</a:t>
            </a:r>
          </a:p>
        </p:txBody>
      </p:sp>
      <p:sp>
        <p:nvSpPr>
          <p:cNvPr id="21" name="文本框 20"/>
          <p:cNvSpPr txBox="1"/>
          <p:nvPr/>
        </p:nvSpPr>
        <p:spPr>
          <a:xfrm>
            <a:off x="2456301" y="3850179"/>
            <a:ext cx="1634436" cy="400110"/>
          </a:xfrm>
          <a:prstGeom prst="rect">
            <a:avLst/>
          </a:prstGeom>
          <a:noFill/>
        </p:spPr>
        <p:txBody>
          <a:bodyPr wrap="square" rtlCol="0">
            <a:spAutoFit/>
          </a:bodyPr>
          <a:lstStyle/>
          <a:p>
            <a:r>
              <a:rPr kumimoji="1" lang="en-US" altLang="zh-CN" sz="2000" dirty="0"/>
              <a:t>O(1)</a:t>
            </a:r>
            <a:r>
              <a:rPr kumimoji="1" lang="zh-CN" altLang="en-US" sz="2000" dirty="0"/>
              <a:t>  常数阶</a:t>
            </a:r>
          </a:p>
        </p:txBody>
      </p:sp>
      <p:sp>
        <p:nvSpPr>
          <p:cNvPr id="22" name="文本框 21"/>
          <p:cNvSpPr txBox="1"/>
          <p:nvPr/>
        </p:nvSpPr>
        <p:spPr>
          <a:xfrm>
            <a:off x="2402217" y="5353908"/>
            <a:ext cx="2049465" cy="400110"/>
          </a:xfrm>
          <a:prstGeom prst="rect">
            <a:avLst/>
          </a:prstGeom>
          <a:noFill/>
        </p:spPr>
        <p:txBody>
          <a:bodyPr wrap="square" rtlCol="0">
            <a:spAutoFit/>
          </a:bodyPr>
          <a:lstStyle/>
          <a:p>
            <a:r>
              <a:rPr kumimoji="1" lang="en-US" altLang="zh-CN" sz="2000" dirty="0"/>
              <a:t>O(n^2)</a:t>
            </a:r>
            <a:r>
              <a:rPr kumimoji="1" lang="zh-CN" altLang="en-US" sz="2000" dirty="0"/>
              <a:t>  平方阶</a:t>
            </a:r>
          </a:p>
        </p:txBody>
      </p:sp>
      <p:sp>
        <p:nvSpPr>
          <p:cNvPr id="23" name="文本框 22"/>
          <p:cNvSpPr txBox="1"/>
          <p:nvPr/>
        </p:nvSpPr>
        <p:spPr>
          <a:xfrm>
            <a:off x="2402218" y="4945268"/>
            <a:ext cx="1151135" cy="400110"/>
          </a:xfrm>
          <a:prstGeom prst="rect">
            <a:avLst/>
          </a:prstGeom>
          <a:noFill/>
        </p:spPr>
        <p:txBody>
          <a:bodyPr wrap="square" rtlCol="0">
            <a:spAutoFit/>
          </a:bodyPr>
          <a:lstStyle/>
          <a:p>
            <a:r>
              <a:rPr kumimoji="1" lang="en-US" altLang="zh-CN" sz="2000" dirty="0"/>
              <a:t>n^2+2</a:t>
            </a:r>
            <a:endParaRPr kumimoji="1" lang="zh-CN" altLang="en-US" sz="2000" dirty="0"/>
          </a:p>
        </p:txBody>
      </p:sp>
      <p:sp>
        <p:nvSpPr>
          <p:cNvPr id="24" name="文本框 23"/>
          <p:cNvSpPr txBox="1"/>
          <p:nvPr/>
        </p:nvSpPr>
        <p:spPr>
          <a:xfrm>
            <a:off x="2456302" y="3455253"/>
            <a:ext cx="1151135" cy="400110"/>
          </a:xfrm>
          <a:prstGeom prst="rect">
            <a:avLst/>
          </a:prstGeom>
          <a:noFill/>
        </p:spPr>
        <p:txBody>
          <a:bodyPr wrap="square" rtlCol="0">
            <a:spAutoFit/>
          </a:bodyPr>
          <a:lstStyle/>
          <a:p>
            <a:r>
              <a:rPr kumimoji="1" lang="en-US" altLang="zh-CN" sz="2000" dirty="0"/>
              <a:t>3</a:t>
            </a:r>
            <a:endParaRPr kumimoji="1"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8" grpId="0"/>
      <p:bldP spid="19" grpId="0"/>
      <p:bldP spid="21"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4604" y="786981"/>
            <a:ext cx="10610062" cy="5016758"/>
          </a:xfrm>
          <a:prstGeom prst="rect">
            <a:avLst/>
          </a:prstGeom>
          <a:noFill/>
        </p:spPr>
        <p:txBody>
          <a:bodyPr wrap="square" rtlCol="0">
            <a:spAutoFit/>
          </a:bodyPr>
          <a:lstStyle/>
          <a:p>
            <a:r>
              <a:rPr kumimoji="1" lang="zh-CN" altLang="en-US" sz="3200" b="1" dirty="0">
                <a:solidFill>
                  <a:srgbClr val="FF0000"/>
                </a:solidFill>
              </a:rPr>
              <a:t>推导大</a:t>
            </a:r>
            <a:r>
              <a:rPr kumimoji="1" lang="en-US" altLang="zh-CN" sz="3200" b="1" dirty="0">
                <a:solidFill>
                  <a:srgbClr val="FF0000"/>
                </a:solidFill>
              </a:rPr>
              <a:t>O</a:t>
            </a:r>
            <a:r>
              <a:rPr kumimoji="1" lang="zh-CN" altLang="en-US" sz="3200" b="1" dirty="0">
                <a:solidFill>
                  <a:srgbClr val="FF0000"/>
                </a:solidFill>
              </a:rPr>
              <a:t>阶方法</a:t>
            </a:r>
            <a:r>
              <a:rPr kumimoji="1" lang="en-US" altLang="zh-CN" sz="3200" b="1" dirty="0"/>
              <a:t>:</a:t>
            </a:r>
          </a:p>
          <a:p>
            <a:endParaRPr kumimoji="1" lang="en-US" altLang="zh-CN" sz="3200" b="1" dirty="0"/>
          </a:p>
          <a:p>
            <a:r>
              <a:rPr kumimoji="1" lang="en-US" altLang="zh-CN" sz="3200" b="1" dirty="0"/>
              <a:t>1.</a:t>
            </a:r>
            <a:r>
              <a:rPr kumimoji="1" lang="zh-CN" altLang="en-US" sz="3200" b="1" dirty="0"/>
              <a:t>用常数</a:t>
            </a:r>
            <a:r>
              <a:rPr kumimoji="1" lang="en-US" altLang="zh-CN" sz="3200" b="1" dirty="0"/>
              <a:t>1</a:t>
            </a:r>
            <a:r>
              <a:rPr kumimoji="1" lang="zh-CN" altLang="en-US" sz="3200" b="1" dirty="0"/>
              <a:t>取代运行时间中的所有加法常数。</a:t>
            </a:r>
            <a:endParaRPr kumimoji="1" lang="en-US" altLang="zh-CN" sz="3200" b="1" dirty="0"/>
          </a:p>
          <a:p>
            <a:r>
              <a:rPr kumimoji="1" lang="en-US" altLang="zh-CN" sz="3200" b="1" dirty="0"/>
              <a:t>2.</a:t>
            </a:r>
            <a:r>
              <a:rPr kumimoji="1" lang="zh-CN" altLang="en-US" sz="3200" b="1" dirty="0"/>
              <a:t>在修改后的运行次数函数中，只保留最高阶项。</a:t>
            </a:r>
            <a:endParaRPr kumimoji="1" lang="en-US" altLang="zh-CN" sz="3200" b="1" dirty="0"/>
          </a:p>
          <a:p>
            <a:r>
              <a:rPr kumimoji="1" lang="en-US" altLang="zh-CN" sz="3200" b="1" dirty="0"/>
              <a:t>3.</a:t>
            </a:r>
            <a:r>
              <a:rPr kumimoji="1" lang="zh-CN" altLang="en-US" sz="3200" b="1" dirty="0"/>
              <a:t>如果最高阶项存在且不是</a:t>
            </a:r>
            <a:r>
              <a:rPr kumimoji="1" lang="en-US" altLang="zh-CN" sz="3200" b="1" dirty="0"/>
              <a:t>1</a:t>
            </a:r>
            <a:r>
              <a:rPr kumimoji="1" lang="zh-CN" altLang="en-US" sz="3200" b="1" dirty="0"/>
              <a:t>，则去除与这个项相乘的常数。</a:t>
            </a:r>
            <a:endParaRPr kumimoji="1" lang="en-US" altLang="zh-CN" sz="3200" b="1" dirty="0"/>
          </a:p>
          <a:p>
            <a:r>
              <a:rPr kumimoji="1" lang="zh-CN" altLang="en-US" sz="3200" b="1" dirty="0"/>
              <a:t>得到的结果就是大</a:t>
            </a:r>
            <a:r>
              <a:rPr kumimoji="1" lang="en-US" altLang="zh-CN" sz="3200" b="1" dirty="0"/>
              <a:t>O</a:t>
            </a:r>
            <a:r>
              <a:rPr kumimoji="1" lang="zh-CN" altLang="en-US" sz="3200" b="1" dirty="0"/>
              <a:t>阶。</a:t>
            </a:r>
            <a:endParaRPr kumimoji="1" lang="en-US" altLang="zh-CN" sz="3200" b="1" dirty="0"/>
          </a:p>
          <a:p>
            <a:endParaRPr kumimoji="1" lang="en-US" altLang="zh-CN" sz="3200" b="1" dirty="0"/>
          </a:p>
          <a:p>
            <a:r>
              <a:rPr kumimoji="1" lang="zh-CN" altLang="en-US" sz="3200" b="1" dirty="0"/>
              <a:t>常用的时间复杂度所耗费的时间从小到大依次是：</a:t>
            </a:r>
            <a:endParaRPr kumimoji="1" lang="en-US" altLang="zh-CN" sz="3200" b="1" dirty="0"/>
          </a:p>
          <a:p>
            <a:r>
              <a:rPr kumimoji="1" lang="en-US" altLang="zh-CN" sz="3200" b="1" dirty="0"/>
              <a:t>O(1)&lt;O(</a:t>
            </a:r>
            <a:r>
              <a:rPr kumimoji="1" lang="en-US" altLang="zh-CN" sz="3200" b="1" dirty="0" err="1"/>
              <a:t>logn</a:t>
            </a:r>
            <a:r>
              <a:rPr kumimoji="1" lang="en-US" altLang="zh-CN" sz="3200" b="1" dirty="0"/>
              <a:t>)&lt;O(n)&lt;O(</a:t>
            </a:r>
            <a:r>
              <a:rPr kumimoji="1" lang="en-US" altLang="zh-CN" sz="3200" b="1" dirty="0" err="1"/>
              <a:t>nlogn</a:t>
            </a:r>
            <a:r>
              <a:rPr kumimoji="1" lang="en-US" altLang="zh-CN" sz="3200" b="1" dirty="0"/>
              <a:t>)&lt;O(n^2)&lt;O(n^3)&lt;O(2^n)&lt;O(n!)&lt;O(</a:t>
            </a:r>
            <a:r>
              <a:rPr kumimoji="1" lang="en-US" altLang="zh-CN" sz="3200" b="1" dirty="0" err="1"/>
              <a:t>n^n</a:t>
            </a:r>
            <a:r>
              <a:rPr kumimoji="1" lang="en-US" altLang="zh-CN" sz="3200" b="1" dirty="0"/>
              <a:t>)</a:t>
            </a:r>
            <a:endParaRPr kumimoji="1" lang="zh-CN" altLang="en-US" sz="2400" dirty="0"/>
          </a:p>
        </p:txBody>
      </p:sp>
      <p:pic>
        <p:nvPicPr>
          <p:cNvPr id="3" name="图片 2"/>
          <p:cNvPicPr>
            <a:picLocks noChangeAspect="1"/>
          </p:cNvPicPr>
          <p:nvPr/>
        </p:nvPicPr>
        <p:blipFill>
          <a:blip r:embed="rId2"/>
          <a:stretch>
            <a:fillRect/>
          </a:stretch>
        </p:blipFill>
        <p:spPr>
          <a:xfrm>
            <a:off x="400504" y="394369"/>
            <a:ext cx="11618262" cy="62805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常用的算法</a:t>
            </a:r>
          </a:p>
        </p:txBody>
      </p:sp>
      <p:sp>
        <p:nvSpPr>
          <p:cNvPr id="3" name="内容占位符 2"/>
          <p:cNvSpPr>
            <a:spLocks noGrp="1"/>
          </p:cNvSpPr>
          <p:nvPr>
            <p:ph idx="1"/>
          </p:nvPr>
        </p:nvSpPr>
        <p:spPr>
          <a:xfrm>
            <a:off x="5015865" y="1927861"/>
            <a:ext cx="2160270" cy="1970372"/>
          </a:xfrm>
        </p:spPr>
        <p:txBody>
          <a:bodyPr>
            <a:normAutofit fontScale="97500"/>
          </a:bodyPr>
          <a:lstStyle/>
          <a:p>
            <a:r>
              <a:rPr kumimoji="1" lang="zh-CN" altLang="en-US" dirty="0"/>
              <a:t>二分查找</a:t>
            </a:r>
          </a:p>
          <a:p>
            <a:r>
              <a:rPr kumimoji="1" lang="zh-CN" altLang="en-US" dirty="0"/>
              <a:t>冒泡排序</a:t>
            </a:r>
          </a:p>
          <a:p>
            <a:r>
              <a:rPr kumimoji="1" lang="zh-CN" altLang="en-US" dirty="0">
                <a:sym typeface="+mn-ea"/>
              </a:rPr>
              <a:t>递归</a:t>
            </a:r>
            <a:endParaRPr kumimoji="1" lang="en-US" altLang="zh-CN" dirty="0"/>
          </a:p>
          <a:p>
            <a:r>
              <a:rPr kumimoji="1" lang="zh-CN" altLang="en-US" dirty="0"/>
              <a:t>快速排序</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9667" y="2668058"/>
            <a:ext cx="10515600" cy="1325563"/>
          </a:xfrm>
        </p:spPr>
        <p:txBody>
          <a:bodyPr>
            <a:normAutofit/>
          </a:bodyPr>
          <a:lstStyle/>
          <a:p>
            <a:pPr algn="ctr"/>
            <a:r>
              <a:rPr kumimoji="1" lang="zh-CN" altLang="en-US" sz="6000" b="1" dirty="0"/>
              <a:t>二分查找</a:t>
            </a:r>
          </a:p>
        </p:txBody>
      </p:sp>
    </p:spTree>
    <p:extLst>
      <p:ext uri="{BB962C8B-B14F-4D97-AF65-F5344CB8AC3E}">
        <p14:creationId xmlns:p14="http://schemas.microsoft.com/office/powerpoint/2010/main" val="2653151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27455" y="1407219"/>
            <a:ext cx="8337888" cy="2061210"/>
          </a:xfrm>
          <a:prstGeom prst="rect">
            <a:avLst/>
          </a:prstGeom>
          <a:noFill/>
        </p:spPr>
        <p:txBody>
          <a:bodyPr wrap="square" rtlCol="0">
            <a:spAutoFit/>
          </a:bodyPr>
          <a:lstStyle/>
          <a:p>
            <a:r>
              <a:rPr kumimoji="1" lang="zh-CN" altLang="en-US" sz="3200" b="1" dirty="0"/>
              <a:t>二分查找</a:t>
            </a:r>
            <a:r>
              <a:rPr kumimoji="1" lang="zh-CN" altLang="en-US" sz="2400" b="1" dirty="0"/>
              <a:t>：</a:t>
            </a:r>
          </a:p>
          <a:p>
            <a:r>
              <a:rPr lang="zh-CN" altLang="en-US" sz="2400" b="1" dirty="0"/>
              <a:t>我们首先引入这样一个问题：</a:t>
            </a:r>
          </a:p>
          <a:p>
            <a:r>
              <a:rPr lang="zh-CN" altLang="en-US" sz="2400" b="1" dirty="0"/>
              <a:t>如果规定某一科目成绩分数范围：[0,100]，现在小明知道自己的成绩，他让你猜他的成绩，如果猜的高了或者低了都会告诉你，用最少的次数猜出他的成绩，你会如何设定方案？</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6113" y="20138"/>
            <a:ext cx="10515600" cy="1325563"/>
          </a:xfrm>
        </p:spPr>
        <p:txBody>
          <a:bodyPr/>
          <a:lstStyle/>
          <a:p>
            <a:pPr algn="ctr"/>
            <a:r>
              <a:rPr kumimoji="1" lang="zh-CN" altLang="en-US" b="1" dirty="0"/>
              <a:t>数据结构</a:t>
            </a:r>
          </a:p>
        </p:txBody>
      </p:sp>
      <p:sp>
        <p:nvSpPr>
          <p:cNvPr id="3" name="内容占位符 2"/>
          <p:cNvSpPr>
            <a:spLocks noGrp="1"/>
          </p:cNvSpPr>
          <p:nvPr>
            <p:ph idx="1"/>
          </p:nvPr>
        </p:nvSpPr>
        <p:spPr>
          <a:xfrm>
            <a:off x="3304679" y="2549112"/>
            <a:ext cx="1676399" cy="458785"/>
          </a:xfrm>
        </p:spPr>
        <p:txBody>
          <a:bodyPr>
            <a:normAutofit lnSpcReduction="10000"/>
          </a:bodyPr>
          <a:lstStyle/>
          <a:p>
            <a:pPr marL="0" indent="0">
              <a:buNone/>
            </a:pPr>
            <a:r>
              <a:rPr kumimoji="1" lang="zh-CN" altLang="en-US" dirty="0"/>
              <a:t>逻辑结构</a:t>
            </a:r>
            <a:endParaRPr kumimoji="1" lang="en-US" altLang="zh-CN" dirty="0"/>
          </a:p>
        </p:txBody>
      </p:sp>
      <p:sp>
        <p:nvSpPr>
          <p:cNvPr id="5" name="左大括号 4"/>
          <p:cNvSpPr/>
          <p:nvPr/>
        </p:nvSpPr>
        <p:spPr>
          <a:xfrm>
            <a:off x="4981078" y="1828805"/>
            <a:ext cx="421106" cy="18158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p:cNvSpPr txBox="1"/>
          <p:nvPr/>
        </p:nvSpPr>
        <p:spPr>
          <a:xfrm>
            <a:off x="5510465" y="1828804"/>
            <a:ext cx="2803358" cy="1815882"/>
          </a:xfrm>
          <a:prstGeom prst="rect">
            <a:avLst/>
          </a:prstGeom>
          <a:noFill/>
        </p:spPr>
        <p:txBody>
          <a:bodyPr wrap="square" rtlCol="0">
            <a:spAutoFit/>
          </a:bodyPr>
          <a:lstStyle/>
          <a:p>
            <a:r>
              <a:rPr kumimoji="1" lang="zh-CN" altLang="en-US" sz="2800" dirty="0"/>
              <a:t>集合结构</a:t>
            </a:r>
            <a:endParaRPr kumimoji="1" lang="en-US" altLang="zh-CN" sz="2800" dirty="0"/>
          </a:p>
          <a:p>
            <a:r>
              <a:rPr kumimoji="1" lang="zh-CN" altLang="en-US" sz="2800" dirty="0"/>
              <a:t>线性结构</a:t>
            </a:r>
            <a:endParaRPr kumimoji="1" lang="en-US" altLang="zh-CN" sz="2800" dirty="0"/>
          </a:p>
          <a:p>
            <a:r>
              <a:rPr kumimoji="1" lang="zh-CN" altLang="en-US" sz="2800" dirty="0"/>
              <a:t>树形结构</a:t>
            </a:r>
            <a:endParaRPr kumimoji="1" lang="en-US" altLang="zh-CN" sz="2800" dirty="0"/>
          </a:p>
          <a:p>
            <a:r>
              <a:rPr kumimoji="1" lang="zh-CN" altLang="en-US" sz="2800" dirty="0"/>
              <a:t>图形结构</a:t>
            </a:r>
          </a:p>
        </p:txBody>
      </p:sp>
      <p:sp>
        <p:nvSpPr>
          <p:cNvPr id="7" name="内容占位符 2"/>
          <p:cNvSpPr txBox="1"/>
          <p:nvPr/>
        </p:nvSpPr>
        <p:spPr>
          <a:xfrm>
            <a:off x="3312696" y="4494223"/>
            <a:ext cx="1676399" cy="4587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zh-CN" altLang="en-US" dirty="0"/>
              <a:t>物理结构</a:t>
            </a:r>
            <a:endParaRPr kumimoji="1" lang="en-US" altLang="zh-CN" dirty="0"/>
          </a:p>
        </p:txBody>
      </p:sp>
      <p:sp>
        <p:nvSpPr>
          <p:cNvPr id="8" name="左大括号 7"/>
          <p:cNvSpPr/>
          <p:nvPr/>
        </p:nvSpPr>
        <p:spPr>
          <a:xfrm>
            <a:off x="4989095" y="4207054"/>
            <a:ext cx="421106" cy="9541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p:cNvSpPr txBox="1"/>
          <p:nvPr/>
        </p:nvSpPr>
        <p:spPr>
          <a:xfrm>
            <a:off x="5518482" y="4207053"/>
            <a:ext cx="2803358" cy="954107"/>
          </a:xfrm>
          <a:prstGeom prst="rect">
            <a:avLst/>
          </a:prstGeom>
          <a:noFill/>
        </p:spPr>
        <p:txBody>
          <a:bodyPr wrap="square" rtlCol="0">
            <a:spAutoFit/>
          </a:bodyPr>
          <a:lstStyle/>
          <a:p>
            <a:r>
              <a:rPr kumimoji="1" lang="zh-CN" altLang="en-US" sz="2800" dirty="0"/>
              <a:t>顺序存储</a:t>
            </a:r>
            <a:endParaRPr kumimoji="1" lang="en-US" altLang="zh-CN" sz="2800" dirty="0"/>
          </a:p>
          <a:p>
            <a:r>
              <a:rPr kumimoji="1" lang="zh-CN" altLang="en-US" sz="2800" dirty="0"/>
              <a:t>链式存储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62177" y="660918"/>
            <a:ext cx="5962666" cy="4849545"/>
          </a:xfrm>
          <a:prstGeom prst="rect">
            <a:avLst/>
          </a:prstGeom>
        </p:spPr>
      </p:pic>
      <p:pic>
        <p:nvPicPr>
          <p:cNvPr id="2" name="图片 1">
            <a:extLst>
              <a:ext uri="{FF2B5EF4-FFF2-40B4-BE49-F238E27FC236}">
                <a16:creationId xmlns:a16="http://schemas.microsoft.com/office/drawing/2014/main" id="{C19B5C17-308E-EC42-850F-7945F9D5C269}"/>
              </a:ext>
            </a:extLst>
          </p:cNvPr>
          <p:cNvPicPr>
            <a:picLocks noChangeAspect="1"/>
          </p:cNvPicPr>
          <p:nvPr/>
        </p:nvPicPr>
        <p:blipFill>
          <a:blip r:embed="rId3"/>
          <a:stretch>
            <a:fillRect/>
          </a:stretch>
        </p:blipFill>
        <p:spPr>
          <a:xfrm>
            <a:off x="6873373" y="660918"/>
            <a:ext cx="4749800" cy="4991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9667" y="2668058"/>
            <a:ext cx="10515600" cy="1325563"/>
          </a:xfrm>
        </p:spPr>
        <p:txBody>
          <a:bodyPr>
            <a:normAutofit/>
          </a:bodyPr>
          <a:lstStyle/>
          <a:p>
            <a:pPr algn="ctr"/>
            <a:r>
              <a:rPr kumimoji="1" lang="zh-CN" altLang="en-US" sz="6000" b="1" dirty="0"/>
              <a:t>冒泡排序</a:t>
            </a:r>
          </a:p>
        </p:txBody>
      </p:sp>
    </p:spTree>
    <p:extLst>
      <p:ext uri="{BB962C8B-B14F-4D97-AF65-F5344CB8AC3E}">
        <p14:creationId xmlns:p14="http://schemas.microsoft.com/office/powerpoint/2010/main" val="951607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8500" y="845244"/>
            <a:ext cx="8337888" cy="953135"/>
          </a:xfrm>
          <a:prstGeom prst="rect">
            <a:avLst/>
          </a:prstGeom>
          <a:noFill/>
        </p:spPr>
        <p:txBody>
          <a:bodyPr wrap="square" rtlCol="0">
            <a:spAutoFit/>
          </a:bodyPr>
          <a:lstStyle/>
          <a:p>
            <a:r>
              <a:rPr kumimoji="1" lang="zh-CN" altLang="en-US" sz="3200" b="1" dirty="0"/>
              <a:t>冒泡排序</a:t>
            </a:r>
            <a:r>
              <a:rPr kumimoji="1" lang="zh-CN" altLang="en-US" sz="2400" b="1" dirty="0"/>
              <a:t>：</a:t>
            </a:r>
            <a:r>
              <a:rPr lang="zh-CN" altLang="en-US" sz="2400" b="1" dirty="0"/>
              <a:t>一种交换排序，两两比较相邻记录的关键字，如果反序则交换，直到没有反序的记录为止。</a:t>
            </a:r>
          </a:p>
        </p:txBody>
      </p:sp>
      <p:pic>
        <p:nvPicPr>
          <p:cNvPr id="2" name="图片 1" descr="1"/>
          <p:cNvPicPr>
            <a:picLocks noChangeAspect="1"/>
          </p:cNvPicPr>
          <p:nvPr/>
        </p:nvPicPr>
        <p:blipFill>
          <a:blip r:embed="rId2"/>
          <a:stretch>
            <a:fillRect/>
          </a:stretch>
        </p:blipFill>
        <p:spPr>
          <a:xfrm>
            <a:off x="1919605" y="2493010"/>
            <a:ext cx="7866380" cy="2447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76855" y="974090"/>
            <a:ext cx="6009640" cy="2637790"/>
          </a:xfrm>
          <a:prstGeom prst="rect">
            <a:avLst/>
          </a:prstGeom>
        </p:spPr>
      </p:pic>
      <p:sp>
        <p:nvSpPr>
          <p:cNvPr id="5" name="文本框 4"/>
          <p:cNvSpPr txBox="1"/>
          <p:nvPr/>
        </p:nvSpPr>
        <p:spPr>
          <a:xfrm>
            <a:off x="2251710" y="4114165"/>
            <a:ext cx="7556500" cy="1323439"/>
          </a:xfrm>
          <a:prstGeom prst="rect">
            <a:avLst/>
          </a:prstGeom>
          <a:noFill/>
        </p:spPr>
        <p:txBody>
          <a:bodyPr wrap="square" rtlCol="0">
            <a:spAutoFit/>
          </a:bodyPr>
          <a:lstStyle/>
          <a:p>
            <a:r>
              <a:rPr kumimoji="1" lang="zh-CN" altLang="en-US" sz="3200" b="1" dirty="0"/>
              <a:t>冒泡排序时间复杂度</a:t>
            </a:r>
            <a:r>
              <a:rPr kumimoji="1" lang="zh-CN" altLang="en-US" sz="2400" b="1" dirty="0"/>
              <a:t>：</a:t>
            </a:r>
            <a:r>
              <a:rPr kumimoji="1" lang="en-US" altLang="zh-CN" sz="2400" b="1" dirty="0"/>
              <a:t>最佳情况：T(n) = O(n)   最差情况：T(n) = O(n^2)   平均情况：T(n) = O(n^2)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9667" y="2668058"/>
            <a:ext cx="10515600" cy="1325563"/>
          </a:xfrm>
        </p:spPr>
        <p:txBody>
          <a:bodyPr>
            <a:normAutofit/>
          </a:bodyPr>
          <a:lstStyle/>
          <a:p>
            <a:pPr algn="ctr"/>
            <a:r>
              <a:rPr kumimoji="1" lang="zh-CN" altLang="en-US" sz="6000" b="1" dirty="0"/>
              <a:t>递归</a:t>
            </a:r>
          </a:p>
        </p:txBody>
      </p:sp>
    </p:spTree>
    <p:extLst>
      <p:ext uri="{BB962C8B-B14F-4D97-AF65-F5344CB8AC3E}">
        <p14:creationId xmlns:p14="http://schemas.microsoft.com/office/powerpoint/2010/main" val="2151757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8321" y="255697"/>
            <a:ext cx="8337888" cy="953135"/>
          </a:xfrm>
          <a:prstGeom prst="rect">
            <a:avLst/>
          </a:prstGeom>
          <a:noFill/>
        </p:spPr>
        <p:txBody>
          <a:bodyPr wrap="square" rtlCol="0">
            <a:spAutoFit/>
          </a:bodyPr>
          <a:lstStyle/>
          <a:p>
            <a:r>
              <a:rPr kumimoji="1" lang="zh-CN" altLang="en-US" sz="3200" b="1" dirty="0"/>
              <a:t>递归函数</a:t>
            </a:r>
            <a:r>
              <a:rPr kumimoji="1" lang="zh-CN" altLang="en-US" sz="2400" b="1" dirty="0"/>
              <a:t>：</a:t>
            </a:r>
            <a:r>
              <a:rPr lang="zh-CN" altLang="en-US" sz="2400" b="1" dirty="0"/>
              <a:t>我们把一个直接调用自己或通过一系列的调用语句间接调用自己的函数，称作递归函数</a:t>
            </a:r>
          </a:p>
        </p:txBody>
      </p:sp>
      <p:pic>
        <p:nvPicPr>
          <p:cNvPr id="3" name="图片 2"/>
          <p:cNvPicPr>
            <a:picLocks noChangeAspect="1"/>
          </p:cNvPicPr>
          <p:nvPr/>
        </p:nvPicPr>
        <p:blipFill>
          <a:blip r:embed="rId2"/>
          <a:stretch>
            <a:fillRect/>
          </a:stretch>
        </p:blipFill>
        <p:spPr>
          <a:xfrm>
            <a:off x="813669" y="1208832"/>
            <a:ext cx="6914515" cy="2324100"/>
          </a:xfrm>
          <a:prstGeom prst="rect">
            <a:avLst/>
          </a:prstGeom>
        </p:spPr>
      </p:pic>
      <p:sp>
        <p:nvSpPr>
          <p:cNvPr id="4" name="文本框 3"/>
          <p:cNvSpPr txBox="1"/>
          <p:nvPr/>
        </p:nvSpPr>
        <p:spPr>
          <a:xfrm>
            <a:off x="568321" y="3532932"/>
            <a:ext cx="8337888" cy="1691640"/>
          </a:xfrm>
          <a:prstGeom prst="rect">
            <a:avLst/>
          </a:prstGeom>
          <a:noFill/>
        </p:spPr>
        <p:txBody>
          <a:bodyPr wrap="square" rtlCol="0">
            <a:spAutoFit/>
          </a:bodyPr>
          <a:lstStyle/>
          <a:p>
            <a:r>
              <a:rPr kumimoji="1" lang="zh-CN" altLang="en-US" sz="3200" b="1" dirty="0">
                <a:solidFill>
                  <a:srgbClr val="FF0000"/>
                </a:solidFill>
              </a:rPr>
              <a:t>注</a:t>
            </a:r>
            <a:r>
              <a:rPr kumimoji="1" lang="zh-CN" altLang="en-US" sz="2400" b="1" dirty="0"/>
              <a:t>：</a:t>
            </a:r>
            <a:r>
              <a:rPr lang="zh-CN" altLang="en-US" sz="2400" b="1" dirty="0"/>
              <a:t>每个 递归定义必须至少有一个条件，满足时递归不再进行，即不再引用自身而是返回值退出。</a:t>
            </a:r>
          </a:p>
          <a:p>
            <a:endParaRPr lang="zh-CN" altLang="en-US" sz="2400" b="1" dirty="0"/>
          </a:p>
          <a:p>
            <a:r>
              <a:rPr lang="en-US" altLang="zh-CN" sz="2400" b="1" dirty="0"/>
              <a:t>(</a:t>
            </a:r>
            <a:r>
              <a:rPr lang="zh-CN" altLang="en-US" sz="2400" dirty="0">
                <a:sym typeface="+mn-ea"/>
              </a:rPr>
              <a:t>递归就是包子馅的包子，它的极限就是馒头</a:t>
            </a:r>
            <a:r>
              <a:rPr lang="en-US" altLang="zh-CN" sz="2400" b="1" dirty="0"/>
              <a:t>)</a:t>
            </a:r>
          </a:p>
        </p:txBody>
      </p:sp>
      <p:pic>
        <p:nvPicPr>
          <p:cNvPr id="2" name="图片 1">
            <a:extLst>
              <a:ext uri="{FF2B5EF4-FFF2-40B4-BE49-F238E27FC236}">
                <a16:creationId xmlns:a16="http://schemas.microsoft.com/office/drawing/2014/main" id="{0D781114-5767-724D-ADB0-3B138A12A9E2}"/>
              </a:ext>
            </a:extLst>
          </p:cNvPr>
          <p:cNvPicPr>
            <a:picLocks noChangeAspect="1"/>
          </p:cNvPicPr>
          <p:nvPr/>
        </p:nvPicPr>
        <p:blipFill>
          <a:blip r:embed="rId3"/>
          <a:stretch>
            <a:fillRect/>
          </a:stretch>
        </p:blipFill>
        <p:spPr>
          <a:xfrm>
            <a:off x="7728184" y="4486067"/>
            <a:ext cx="3810000" cy="2146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9667" y="2668058"/>
            <a:ext cx="10515600" cy="1325563"/>
          </a:xfrm>
        </p:spPr>
        <p:txBody>
          <a:bodyPr>
            <a:normAutofit/>
          </a:bodyPr>
          <a:lstStyle/>
          <a:p>
            <a:pPr algn="ctr"/>
            <a:r>
              <a:rPr kumimoji="1" lang="zh-CN" altLang="en-US" sz="6000" b="1" dirty="0"/>
              <a:t>快速排序</a:t>
            </a:r>
          </a:p>
        </p:txBody>
      </p:sp>
    </p:spTree>
    <p:extLst>
      <p:ext uri="{BB962C8B-B14F-4D97-AF65-F5344CB8AC3E}">
        <p14:creationId xmlns:p14="http://schemas.microsoft.com/office/powerpoint/2010/main" val="2734974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8499" y="845244"/>
            <a:ext cx="9490079" cy="1692771"/>
          </a:xfrm>
          <a:prstGeom prst="rect">
            <a:avLst/>
          </a:prstGeom>
          <a:noFill/>
        </p:spPr>
        <p:txBody>
          <a:bodyPr wrap="square" rtlCol="0">
            <a:spAutoFit/>
          </a:bodyPr>
          <a:lstStyle/>
          <a:p>
            <a:r>
              <a:rPr kumimoji="1" lang="zh-CN" altLang="en-US" sz="3200" b="1" dirty="0"/>
              <a:t>快速排序</a:t>
            </a:r>
            <a:r>
              <a:rPr kumimoji="1" lang="en-US" altLang="zh-CN" sz="3200" b="1" dirty="0"/>
              <a:t>(</a:t>
            </a:r>
            <a:r>
              <a:rPr kumimoji="1" lang="zh-CN" altLang="en-US" sz="3200" b="1" dirty="0"/>
              <a:t>冒泡排序的升级</a:t>
            </a:r>
            <a:r>
              <a:rPr kumimoji="1" lang="en-US" altLang="zh-CN" sz="3200" b="1" dirty="0"/>
              <a:t>)</a:t>
            </a:r>
            <a:r>
              <a:rPr kumimoji="1" lang="zh-CN" altLang="en-US" sz="2400" b="1" dirty="0"/>
              <a:t>：</a:t>
            </a:r>
            <a:endParaRPr kumimoji="1" lang="en-US" altLang="zh-CN" sz="2400" b="1" dirty="0"/>
          </a:p>
          <a:p>
            <a:r>
              <a:rPr lang="zh-CN" altLang="en-US" sz="2400" b="1" dirty="0"/>
              <a:t>通过一趟排序将待排记录分割成独立的两部分，</a:t>
            </a:r>
            <a:endParaRPr lang="en-US" altLang="zh-CN" sz="2400" b="1" dirty="0"/>
          </a:p>
          <a:p>
            <a:r>
              <a:rPr lang="zh-CN" altLang="en-US" sz="2400" b="1" dirty="0"/>
              <a:t>其中一部分记录的关键字均比另一部分记录的关键字小，</a:t>
            </a:r>
            <a:endParaRPr lang="en-US" altLang="zh-CN" sz="2400" b="1" dirty="0"/>
          </a:p>
          <a:p>
            <a:r>
              <a:rPr lang="zh-CN" altLang="en-US" sz="2400" b="1" dirty="0"/>
              <a:t>则可分别对这两部分记录继续进行排序，以达到整个序列有序的目的。</a:t>
            </a:r>
          </a:p>
        </p:txBody>
      </p:sp>
      <p:sp>
        <p:nvSpPr>
          <p:cNvPr id="4" name="文本框 3"/>
          <p:cNvSpPr txBox="1"/>
          <p:nvPr/>
        </p:nvSpPr>
        <p:spPr>
          <a:xfrm>
            <a:off x="1398499" y="3341504"/>
            <a:ext cx="8905875" cy="1384995"/>
          </a:xfrm>
          <a:prstGeom prst="rect">
            <a:avLst/>
          </a:prstGeom>
          <a:noFill/>
        </p:spPr>
        <p:txBody>
          <a:bodyPr wrap="square" rtlCol="0">
            <a:spAutoFit/>
          </a:bodyPr>
          <a:lstStyle/>
          <a:p>
            <a:r>
              <a:rPr lang="en-US" altLang="zh-CN" sz="2800" b="1" dirty="0"/>
              <a:t>1. </a:t>
            </a:r>
            <a:r>
              <a:rPr lang="zh-CN" altLang="en-US" sz="2800" b="1" dirty="0"/>
              <a:t>挑选</a:t>
            </a:r>
            <a:r>
              <a:rPr lang="en-US" altLang="zh-CN" sz="2800" b="1" dirty="0"/>
              <a:t>“</a:t>
            </a:r>
            <a:r>
              <a:rPr lang="zh-CN" altLang="en-US" sz="2800" b="1" dirty="0"/>
              <a:t>基准</a:t>
            </a:r>
            <a:r>
              <a:rPr lang="en-US" altLang="zh-CN" sz="2800" b="1" dirty="0"/>
              <a:t>”;</a:t>
            </a:r>
            <a:endParaRPr lang="zh-CN" altLang="en-US" sz="2800" b="1" dirty="0"/>
          </a:p>
          <a:p>
            <a:r>
              <a:rPr lang="en-US" altLang="zh-CN" sz="2800" b="1" dirty="0"/>
              <a:t>2.</a:t>
            </a:r>
            <a:r>
              <a:rPr lang="zh-CN" altLang="en-US" sz="2800" b="1" dirty="0"/>
              <a:t> 分区操作</a:t>
            </a:r>
            <a:r>
              <a:rPr lang="en-US" altLang="zh-CN" sz="2800" b="1" dirty="0"/>
              <a:t>;</a:t>
            </a:r>
            <a:endParaRPr lang="zh-CN" altLang="en-US" sz="2800" b="1" dirty="0"/>
          </a:p>
          <a:p>
            <a:r>
              <a:rPr lang="en-US" altLang="zh-CN" sz="2800" b="1" dirty="0"/>
              <a:t>3. </a:t>
            </a:r>
            <a:r>
              <a:rPr lang="zh-CN" altLang="en-US" sz="2800" b="1" dirty="0"/>
              <a:t>递归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16BF8E-0CCA-2748-BC4C-384F529F9FE1}"/>
              </a:ext>
            </a:extLst>
          </p:cNvPr>
          <p:cNvPicPr>
            <a:picLocks noChangeAspect="1"/>
          </p:cNvPicPr>
          <p:nvPr/>
        </p:nvPicPr>
        <p:blipFill>
          <a:blip r:embed="rId2"/>
          <a:stretch>
            <a:fillRect/>
          </a:stretch>
        </p:blipFill>
        <p:spPr>
          <a:xfrm>
            <a:off x="267561" y="1552074"/>
            <a:ext cx="11563206" cy="3597442"/>
          </a:xfrm>
          <a:prstGeom prst="rect">
            <a:avLst/>
          </a:prstGeom>
        </p:spPr>
      </p:pic>
    </p:spTree>
    <p:extLst>
      <p:ext uri="{BB962C8B-B14F-4D97-AF65-F5344CB8AC3E}">
        <p14:creationId xmlns:p14="http://schemas.microsoft.com/office/powerpoint/2010/main" val="2625523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77415" y="5325110"/>
            <a:ext cx="7968615" cy="953135"/>
          </a:xfrm>
          <a:prstGeom prst="rect">
            <a:avLst/>
          </a:prstGeom>
          <a:noFill/>
        </p:spPr>
        <p:txBody>
          <a:bodyPr wrap="square" rtlCol="0">
            <a:spAutoFit/>
          </a:bodyPr>
          <a:lstStyle/>
          <a:p>
            <a:r>
              <a:rPr kumimoji="1" lang="zh-CN" altLang="en-US" sz="3200" b="1" dirty="0"/>
              <a:t>快速排序时间复杂度</a:t>
            </a:r>
            <a:r>
              <a:rPr kumimoji="1" lang="zh-CN" altLang="en-US" sz="2400" b="1" dirty="0"/>
              <a:t>：</a:t>
            </a:r>
            <a:r>
              <a:rPr kumimoji="1" lang="en-US" altLang="zh-CN" sz="2400" b="1" dirty="0"/>
              <a:t>最佳情况：T(n) = O(nlogn)   </a:t>
            </a:r>
          </a:p>
          <a:p>
            <a:r>
              <a:rPr kumimoji="1" lang="en-US" altLang="zh-CN" sz="2400" b="1" dirty="0"/>
              <a:t>最差情况：T(n) = O(n^2)   平均情况：T(n) = O(nlogn)　</a:t>
            </a:r>
          </a:p>
        </p:txBody>
      </p:sp>
      <p:pic>
        <p:nvPicPr>
          <p:cNvPr id="3" name="图片 2">
            <a:hlinkClick r:id="rId2"/>
          </p:cNvPr>
          <p:cNvPicPr>
            <a:picLocks noChangeAspect="1"/>
          </p:cNvPicPr>
          <p:nvPr/>
        </p:nvPicPr>
        <p:blipFill>
          <a:blip r:embed="rId3"/>
          <a:stretch>
            <a:fillRect/>
          </a:stretch>
        </p:blipFill>
        <p:spPr>
          <a:xfrm>
            <a:off x="2231390" y="252095"/>
            <a:ext cx="7860665" cy="48329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b="1" dirty="0"/>
              <a:t>常用的数据结构</a:t>
            </a:r>
          </a:p>
        </p:txBody>
      </p:sp>
      <p:sp>
        <p:nvSpPr>
          <p:cNvPr id="3" name="内容占位符 2"/>
          <p:cNvSpPr>
            <a:spLocks noGrp="1"/>
          </p:cNvSpPr>
          <p:nvPr>
            <p:ph idx="1"/>
          </p:nvPr>
        </p:nvSpPr>
        <p:spPr>
          <a:xfrm>
            <a:off x="3208423" y="2523463"/>
            <a:ext cx="1580147" cy="4351338"/>
          </a:xfrm>
        </p:spPr>
        <p:txBody>
          <a:bodyPr/>
          <a:lstStyle/>
          <a:p>
            <a:r>
              <a:rPr kumimoji="1" lang="zh-CN" altLang="en-US" dirty="0"/>
              <a:t>线性表</a:t>
            </a:r>
            <a:endParaRPr kumimoji="1" lang="en-US" altLang="zh-CN" dirty="0"/>
          </a:p>
          <a:p>
            <a:pPr marL="0" indent="0">
              <a:buNone/>
            </a:pPr>
            <a:endParaRPr kumimoji="1" lang="en-US" altLang="zh-CN" dirty="0"/>
          </a:p>
          <a:p>
            <a:pPr marL="0" indent="0">
              <a:buNone/>
            </a:pPr>
            <a:endParaRPr kumimoji="1" lang="en-US" altLang="zh-CN" dirty="0"/>
          </a:p>
          <a:p>
            <a:r>
              <a:rPr kumimoji="1" lang="zh-CN" altLang="en-US" dirty="0"/>
              <a:t>树</a:t>
            </a:r>
            <a:endParaRPr kumimoji="1" lang="en-US" altLang="zh-CN" dirty="0"/>
          </a:p>
          <a:p>
            <a:r>
              <a:rPr kumimoji="1" lang="zh-CN" altLang="en-US" dirty="0"/>
              <a:t>图</a:t>
            </a:r>
          </a:p>
        </p:txBody>
      </p:sp>
      <p:sp>
        <p:nvSpPr>
          <p:cNvPr id="4" name="左大括号 3"/>
          <p:cNvSpPr/>
          <p:nvPr/>
        </p:nvSpPr>
        <p:spPr>
          <a:xfrm>
            <a:off x="4788570" y="1985218"/>
            <a:ext cx="192506" cy="15280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文本框 4"/>
          <p:cNvSpPr txBox="1"/>
          <p:nvPr/>
        </p:nvSpPr>
        <p:spPr>
          <a:xfrm>
            <a:off x="5113422" y="1949119"/>
            <a:ext cx="1949116" cy="1569660"/>
          </a:xfrm>
          <a:prstGeom prst="rect">
            <a:avLst/>
          </a:prstGeom>
          <a:noFill/>
        </p:spPr>
        <p:txBody>
          <a:bodyPr wrap="square" rtlCol="0">
            <a:spAutoFit/>
          </a:bodyPr>
          <a:lstStyle/>
          <a:p>
            <a:r>
              <a:rPr kumimoji="1" lang="zh-CN" altLang="en-US" sz="2400" dirty="0"/>
              <a:t>数组</a:t>
            </a:r>
            <a:endParaRPr kumimoji="1" lang="en-US" altLang="zh-CN" sz="2400" dirty="0"/>
          </a:p>
          <a:p>
            <a:r>
              <a:rPr kumimoji="1" lang="zh-CN" altLang="en-US" sz="2400" dirty="0"/>
              <a:t>链表</a:t>
            </a:r>
            <a:endParaRPr kumimoji="1" lang="en-US" altLang="zh-CN" sz="2400" dirty="0"/>
          </a:p>
          <a:p>
            <a:r>
              <a:rPr kumimoji="1" lang="zh-CN" altLang="en-US" sz="2400" dirty="0"/>
              <a:t>栈</a:t>
            </a:r>
            <a:endParaRPr kumimoji="1" lang="en-US" altLang="zh-CN" sz="2400" dirty="0"/>
          </a:p>
          <a:p>
            <a:r>
              <a:rPr kumimoji="1" lang="zh-CN" altLang="en-US" sz="2400" dirty="0"/>
              <a:t>队列</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65585" y="2858638"/>
            <a:ext cx="4018848" cy="1015663"/>
          </a:xfrm>
          <a:prstGeom prst="rect">
            <a:avLst/>
          </a:prstGeom>
          <a:noFill/>
        </p:spPr>
        <p:txBody>
          <a:bodyPr wrap="square" rtlCol="0">
            <a:spAutoFit/>
          </a:bodyPr>
          <a:lstStyle/>
          <a:p>
            <a:pPr algn="ctr"/>
            <a:r>
              <a:rPr kumimoji="1" lang="zh-CN" altLang="en-US" sz="6000" b="1" dirty="0"/>
              <a:t>谢谢观看</a:t>
            </a:r>
            <a:endParaRPr kumimoji="1" lang="en-US" altLang="zh-CN" sz="4800" b="1" dirty="0"/>
          </a:p>
        </p:txBody>
      </p:sp>
    </p:spTree>
    <p:extLst>
      <p:ext uri="{BB962C8B-B14F-4D97-AF65-F5344CB8AC3E}">
        <p14:creationId xmlns:p14="http://schemas.microsoft.com/office/powerpoint/2010/main" val="3795653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9667" y="2668058"/>
            <a:ext cx="10515600" cy="1325563"/>
          </a:xfrm>
        </p:spPr>
        <p:txBody>
          <a:bodyPr>
            <a:normAutofit/>
          </a:bodyPr>
          <a:lstStyle/>
          <a:p>
            <a:pPr algn="ctr"/>
            <a:r>
              <a:rPr kumimoji="1" lang="zh-CN" altLang="en-US" sz="6000" b="1" dirty="0"/>
              <a:t>数组与链表</a:t>
            </a:r>
          </a:p>
        </p:txBody>
      </p:sp>
    </p:spTree>
    <p:extLst>
      <p:ext uri="{BB962C8B-B14F-4D97-AF65-F5344CB8AC3E}">
        <p14:creationId xmlns:p14="http://schemas.microsoft.com/office/powerpoint/2010/main" val="1343663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04544" y="769936"/>
            <a:ext cx="6311900" cy="1104900"/>
          </a:xfrm>
          <a:prstGeom prst="rect">
            <a:avLst/>
          </a:prstGeom>
        </p:spPr>
      </p:pic>
      <p:sp>
        <p:nvSpPr>
          <p:cNvPr id="5" name="文本框 4"/>
          <p:cNvSpPr txBox="1"/>
          <p:nvPr/>
        </p:nvSpPr>
        <p:spPr>
          <a:xfrm>
            <a:off x="517357" y="252661"/>
            <a:ext cx="8792898" cy="461665"/>
          </a:xfrm>
          <a:prstGeom prst="rect">
            <a:avLst/>
          </a:prstGeom>
          <a:noFill/>
        </p:spPr>
        <p:txBody>
          <a:bodyPr wrap="square" rtlCol="0">
            <a:spAutoFit/>
          </a:bodyPr>
          <a:lstStyle/>
          <a:p>
            <a:r>
              <a:rPr kumimoji="1" lang="zh-CN" altLang="en-US" sz="2400" b="1" dirty="0"/>
              <a:t>数组：</a:t>
            </a:r>
            <a:r>
              <a:rPr lang="zh-CN" altLang="en-US" sz="2400" b="1" dirty="0"/>
              <a:t>有序的元素序列（顺序存储、连续的地址，取值方便）</a:t>
            </a:r>
            <a:endParaRPr kumimoji="1" lang="zh-CN" altLang="en-US" sz="2400" b="1" dirty="0"/>
          </a:p>
        </p:txBody>
      </p:sp>
      <p:sp>
        <p:nvSpPr>
          <p:cNvPr id="6" name="文本框 5"/>
          <p:cNvSpPr txBox="1"/>
          <p:nvPr/>
        </p:nvSpPr>
        <p:spPr>
          <a:xfrm>
            <a:off x="517356" y="2029318"/>
            <a:ext cx="6809875" cy="461665"/>
          </a:xfrm>
          <a:prstGeom prst="rect">
            <a:avLst/>
          </a:prstGeom>
          <a:noFill/>
        </p:spPr>
        <p:txBody>
          <a:bodyPr wrap="square" rtlCol="0">
            <a:spAutoFit/>
          </a:bodyPr>
          <a:lstStyle/>
          <a:p>
            <a:r>
              <a:rPr kumimoji="1" lang="zh-CN" altLang="en-US" sz="2400" b="1" dirty="0"/>
              <a:t>链表：</a:t>
            </a:r>
            <a:r>
              <a:rPr lang="zh-CN" altLang="en-US" sz="2400" b="1" dirty="0">
                <a:solidFill>
                  <a:srgbClr val="FF0000"/>
                </a:solidFill>
              </a:rPr>
              <a:t>非连续</a:t>
            </a:r>
            <a:r>
              <a:rPr lang="zh-CN" altLang="en-US" sz="2400" b="1" dirty="0"/>
              <a:t>、</a:t>
            </a:r>
            <a:r>
              <a:rPr lang="zh-CN" altLang="en-US" sz="2400" b="1" dirty="0">
                <a:solidFill>
                  <a:srgbClr val="FF0000"/>
                </a:solidFill>
              </a:rPr>
              <a:t>非顺序</a:t>
            </a:r>
            <a:r>
              <a:rPr lang="zh-CN" altLang="en-US" sz="2400" b="1" dirty="0"/>
              <a:t>的存储结构</a:t>
            </a:r>
            <a:endParaRPr kumimoji="1" lang="zh-CN" altLang="en-US" sz="2400" b="1" dirty="0"/>
          </a:p>
        </p:txBody>
      </p:sp>
      <p:pic>
        <p:nvPicPr>
          <p:cNvPr id="7" name="图片 6"/>
          <p:cNvPicPr>
            <a:picLocks noChangeAspect="1"/>
          </p:cNvPicPr>
          <p:nvPr/>
        </p:nvPicPr>
        <p:blipFill>
          <a:blip r:embed="rId3"/>
          <a:stretch>
            <a:fillRect/>
          </a:stretch>
        </p:blipFill>
        <p:spPr>
          <a:xfrm>
            <a:off x="653713" y="3174338"/>
            <a:ext cx="10668000" cy="990600"/>
          </a:xfrm>
          <a:prstGeom prst="rect">
            <a:avLst/>
          </a:prstGeom>
        </p:spPr>
      </p:pic>
      <p:sp>
        <p:nvSpPr>
          <p:cNvPr id="8" name="文本框 7"/>
          <p:cNvSpPr txBox="1"/>
          <p:nvPr/>
        </p:nvSpPr>
        <p:spPr>
          <a:xfrm>
            <a:off x="653713" y="2718618"/>
            <a:ext cx="1239253" cy="400110"/>
          </a:xfrm>
          <a:prstGeom prst="rect">
            <a:avLst/>
          </a:prstGeom>
          <a:noFill/>
        </p:spPr>
        <p:txBody>
          <a:bodyPr wrap="square" rtlCol="0">
            <a:spAutoFit/>
          </a:bodyPr>
          <a:lstStyle/>
          <a:p>
            <a:r>
              <a:rPr kumimoji="1" lang="zh-CN" altLang="en-US" sz="2000" b="1" dirty="0"/>
              <a:t>单向链表：</a:t>
            </a:r>
          </a:p>
        </p:txBody>
      </p:sp>
      <p:pic>
        <p:nvPicPr>
          <p:cNvPr id="2" name="图片 1"/>
          <p:cNvPicPr>
            <a:picLocks noChangeAspect="1"/>
          </p:cNvPicPr>
          <p:nvPr/>
        </p:nvPicPr>
        <p:blipFill>
          <a:blip r:embed="rId4"/>
          <a:stretch>
            <a:fillRect/>
          </a:stretch>
        </p:blipFill>
        <p:spPr>
          <a:xfrm>
            <a:off x="0" y="4814301"/>
            <a:ext cx="12192000" cy="1937047"/>
          </a:xfrm>
          <a:prstGeom prst="rect">
            <a:avLst/>
          </a:prstGeom>
        </p:spPr>
      </p:pic>
      <p:sp>
        <p:nvSpPr>
          <p:cNvPr id="9" name="文本框 8"/>
          <p:cNvSpPr txBox="1"/>
          <p:nvPr/>
        </p:nvSpPr>
        <p:spPr>
          <a:xfrm>
            <a:off x="653712" y="4220548"/>
            <a:ext cx="1239253" cy="400110"/>
          </a:xfrm>
          <a:prstGeom prst="rect">
            <a:avLst/>
          </a:prstGeom>
          <a:noFill/>
        </p:spPr>
        <p:txBody>
          <a:bodyPr wrap="square" rtlCol="0">
            <a:spAutoFit/>
          </a:bodyPr>
          <a:lstStyle/>
          <a:p>
            <a:r>
              <a:rPr kumimoji="1" lang="zh-CN" altLang="en-US" sz="2000" b="1" dirty="0"/>
              <a:t>双向链表：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par>
                                <p:cTn id="18" presetID="5"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3580" y="517360"/>
            <a:ext cx="816944" cy="1167063"/>
          </a:xfrm>
          <a:prstGeom prst="rect">
            <a:avLst/>
          </a:prstGeom>
        </p:spPr>
      </p:pic>
      <p:sp>
        <p:nvSpPr>
          <p:cNvPr id="6" name="文本框 5"/>
          <p:cNvSpPr txBox="1"/>
          <p:nvPr/>
        </p:nvSpPr>
        <p:spPr>
          <a:xfrm>
            <a:off x="495398" y="1684423"/>
            <a:ext cx="1153628" cy="369332"/>
          </a:xfrm>
          <a:prstGeom prst="rect">
            <a:avLst/>
          </a:prstGeom>
          <a:noFill/>
        </p:spPr>
        <p:txBody>
          <a:bodyPr wrap="square" rtlCol="0">
            <a:spAutoFit/>
          </a:bodyPr>
          <a:lstStyle/>
          <a:p>
            <a:r>
              <a:rPr kumimoji="1" lang="zh-CN" altLang="en-US" b="1" dirty="0"/>
              <a:t>举个栗子</a:t>
            </a:r>
          </a:p>
        </p:txBody>
      </p:sp>
      <p:pic>
        <p:nvPicPr>
          <p:cNvPr id="2" name="图片 1"/>
          <p:cNvPicPr>
            <a:picLocks noChangeAspect="1"/>
          </p:cNvPicPr>
          <p:nvPr/>
        </p:nvPicPr>
        <p:blipFill>
          <a:blip r:embed="rId3"/>
          <a:stretch>
            <a:fillRect/>
          </a:stretch>
        </p:blipFill>
        <p:spPr>
          <a:xfrm>
            <a:off x="1757208" y="1100891"/>
            <a:ext cx="3949700" cy="3530600"/>
          </a:xfrm>
          <a:prstGeom prst="rect">
            <a:avLst/>
          </a:prstGeom>
        </p:spPr>
      </p:pic>
      <p:sp>
        <p:nvSpPr>
          <p:cNvPr id="7" name="文本框 6"/>
          <p:cNvSpPr txBox="1"/>
          <p:nvPr/>
        </p:nvSpPr>
        <p:spPr>
          <a:xfrm>
            <a:off x="2456542" y="5293894"/>
            <a:ext cx="2382590" cy="461665"/>
          </a:xfrm>
          <a:prstGeom prst="rect">
            <a:avLst/>
          </a:prstGeom>
          <a:noFill/>
        </p:spPr>
        <p:txBody>
          <a:bodyPr wrap="square" rtlCol="0">
            <a:spAutoFit/>
          </a:bodyPr>
          <a:lstStyle/>
          <a:p>
            <a:r>
              <a:rPr kumimoji="1" lang="zh-CN" altLang="en-US" sz="2400" b="1" dirty="0"/>
              <a:t>数组（大学占座）</a:t>
            </a:r>
          </a:p>
        </p:txBody>
      </p:sp>
      <p:pic>
        <p:nvPicPr>
          <p:cNvPr id="3" name="图片 2"/>
          <p:cNvPicPr>
            <a:picLocks noChangeAspect="1"/>
          </p:cNvPicPr>
          <p:nvPr/>
        </p:nvPicPr>
        <p:blipFill>
          <a:blip r:embed="rId4"/>
          <a:stretch>
            <a:fillRect/>
          </a:stretch>
        </p:blipFill>
        <p:spPr>
          <a:xfrm>
            <a:off x="6907798" y="827674"/>
            <a:ext cx="4077034" cy="4077034"/>
          </a:xfrm>
          <a:prstGeom prst="rect">
            <a:avLst/>
          </a:prstGeom>
        </p:spPr>
      </p:pic>
      <p:sp>
        <p:nvSpPr>
          <p:cNvPr id="8" name="文本框 7"/>
          <p:cNvSpPr txBox="1"/>
          <p:nvPr/>
        </p:nvSpPr>
        <p:spPr>
          <a:xfrm>
            <a:off x="7755020" y="5293894"/>
            <a:ext cx="2382590" cy="461665"/>
          </a:xfrm>
          <a:prstGeom prst="rect">
            <a:avLst/>
          </a:prstGeom>
          <a:noFill/>
        </p:spPr>
        <p:txBody>
          <a:bodyPr wrap="square" rtlCol="0">
            <a:spAutoFit/>
          </a:bodyPr>
          <a:lstStyle/>
          <a:p>
            <a:r>
              <a:rPr kumimoji="1" lang="zh-CN" altLang="en-US" sz="2400" b="1" dirty="0"/>
              <a:t>链表（传音筒）</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9667" y="2668058"/>
            <a:ext cx="10515600" cy="1325563"/>
          </a:xfrm>
        </p:spPr>
        <p:txBody>
          <a:bodyPr>
            <a:normAutofit/>
          </a:bodyPr>
          <a:lstStyle/>
          <a:p>
            <a:pPr algn="ctr"/>
            <a:r>
              <a:rPr kumimoji="1" lang="zh-CN" altLang="en-US" sz="6000" b="1" dirty="0"/>
              <a:t>栈与队列</a:t>
            </a:r>
          </a:p>
        </p:txBody>
      </p:sp>
    </p:spTree>
    <p:extLst>
      <p:ext uri="{BB962C8B-B14F-4D97-AF65-F5344CB8AC3E}">
        <p14:creationId xmlns:p14="http://schemas.microsoft.com/office/powerpoint/2010/main" val="134363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65483" y="207362"/>
            <a:ext cx="3826043" cy="1200329"/>
          </a:xfrm>
          <a:prstGeom prst="rect">
            <a:avLst/>
          </a:prstGeom>
          <a:noFill/>
        </p:spPr>
        <p:txBody>
          <a:bodyPr wrap="square" rtlCol="0">
            <a:spAutoFit/>
          </a:bodyPr>
          <a:lstStyle/>
          <a:p>
            <a:r>
              <a:rPr kumimoji="1" lang="zh-CN" altLang="en-US" sz="2400" b="1" dirty="0"/>
              <a:t>栈：</a:t>
            </a:r>
            <a:r>
              <a:rPr lang="zh-CN" altLang="en-US" sz="2400" b="1" dirty="0"/>
              <a:t>限定仅在表尾进行插入和删除操作的线性表（</a:t>
            </a:r>
            <a:r>
              <a:rPr lang="zh-CN" altLang="en-US" sz="2400" b="1" dirty="0">
                <a:solidFill>
                  <a:srgbClr val="FF0000"/>
                </a:solidFill>
              </a:rPr>
              <a:t>先进后出</a:t>
            </a:r>
            <a:r>
              <a:rPr lang="zh-CN" altLang="en-US" sz="2400" b="1" dirty="0"/>
              <a:t>）</a:t>
            </a:r>
            <a:endParaRPr kumimoji="1" lang="zh-CN" altLang="en-US" sz="2400" b="1" dirty="0"/>
          </a:p>
        </p:txBody>
      </p:sp>
      <p:sp>
        <p:nvSpPr>
          <p:cNvPr id="4" name="文本框 3"/>
          <p:cNvSpPr txBox="1"/>
          <p:nvPr/>
        </p:nvSpPr>
        <p:spPr>
          <a:xfrm>
            <a:off x="6310561" y="207361"/>
            <a:ext cx="4415591" cy="1200329"/>
          </a:xfrm>
          <a:prstGeom prst="rect">
            <a:avLst/>
          </a:prstGeom>
          <a:noFill/>
        </p:spPr>
        <p:txBody>
          <a:bodyPr wrap="square" rtlCol="0">
            <a:spAutoFit/>
          </a:bodyPr>
          <a:lstStyle/>
          <a:p>
            <a:r>
              <a:rPr kumimoji="1" lang="zh-CN" altLang="en-US" sz="2400" b="1" dirty="0"/>
              <a:t>队列：只允许在一端进行插入操作，而在另一端进行删除操作的线性表（</a:t>
            </a:r>
            <a:r>
              <a:rPr kumimoji="1" lang="zh-CN" altLang="en-US" sz="2400" b="1" dirty="0">
                <a:solidFill>
                  <a:srgbClr val="FF0000"/>
                </a:solidFill>
              </a:rPr>
              <a:t>先进先出</a:t>
            </a:r>
            <a:r>
              <a:rPr kumimoji="1" lang="zh-CN" altLang="en-US" sz="2400" b="1" dirty="0"/>
              <a:t>）</a:t>
            </a:r>
          </a:p>
        </p:txBody>
      </p:sp>
      <p:pic>
        <p:nvPicPr>
          <p:cNvPr id="7" name="图片 6"/>
          <p:cNvPicPr>
            <a:picLocks noChangeAspect="1"/>
          </p:cNvPicPr>
          <p:nvPr/>
        </p:nvPicPr>
        <p:blipFill>
          <a:blip r:embed="rId2"/>
          <a:stretch>
            <a:fillRect/>
          </a:stretch>
        </p:blipFill>
        <p:spPr>
          <a:xfrm>
            <a:off x="321178" y="1478471"/>
            <a:ext cx="3873500" cy="4851400"/>
          </a:xfrm>
          <a:prstGeom prst="rect">
            <a:avLst/>
          </a:prstGeom>
        </p:spPr>
      </p:pic>
      <p:pic>
        <p:nvPicPr>
          <p:cNvPr id="8" name="图片 7"/>
          <p:cNvPicPr>
            <a:picLocks noChangeAspect="1"/>
          </p:cNvPicPr>
          <p:nvPr/>
        </p:nvPicPr>
        <p:blipFill>
          <a:blip r:embed="rId3"/>
          <a:stretch>
            <a:fillRect/>
          </a:stretch>
        </p:blipFill>
        <p:spPr>
          <a:xfrm>
            <a:off x="5006807" y="2082721"/>
            <a:ext cx="7023100" cy="1917700"/>
          </a:xfrm>
          <a:prstGeom prst="rect">
            <a:avLst/>
          </a:prstGeom>
        </p:spPr>
      </p:pic>
      <p:sp>
        <p:nvSpPr>
          <p:cNvPr id="6" name="文本框 5"/>
          <p:cNvSpPr txBox="1"/>
          <p:nvPr/>
        </p:nvSpPr>
        <p:spPr>
          <a:xfrm>
            <a:off x="6310561" y="4074882"/>
            <a:ext cx="4415591" cy="830997"/>
          </a:xfrm>
          <a:prstGeom prst="rect">
            <a:avLst/>
          </a:prstGeom>
          <a:noFill/>
        </p:spPr>
        <p:txBody>
          <a:bodyPr wrap="square" rtlCol="0">
            <a:spAutoFit/>
          </a:bodyPr>
          <a:lstStyle/>
          <a:p>
            <a:r>
              <a:rPr kumimoji="1" lang="zh-CN" altLang="en-US" sz="2400" dirty="0"/>
              <a:t>堆：在堆底插入元素，在堆顶取出元素</a:t>
            </a:r>
          </a:p>
        </p:txBody>
      </p:sp>
      <p:pic>
        <p:nvPicPr>
          <p:cNvPr id="2" name="图片 1"/>
          <p:cNvPicPr>
            <a:picLocks noChangeAspect="1"/>
          </p:cNvPicPr>
          <p:nvPr/>
        </p:nvPicPr>
        <p:blipFill>
          <a:blip r:embed="rId4"/>
          <a:stretch>
            <a:fillRect/>
          </a:stretch>
        </p:blipFill>
        <p:spPr>
          <a:xfrm>
            <a:off x="6719635" y="5003669"/>
            <a:ext cx="3302000"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3580" y="517360"/>
            <a:ext cx="816944" cy="1167063"/>
          </a:xfrm>
          <a:prstGeom prst="rect">
            <a:avLst/>
          </a:prstGeom>
        </p:spPr>
      </p:pic>
      <p:sp>
        <p:nvSpPr>
          <p:cNvPr id="6" name="文本框 5"/>
          <p:cNvSpPr txBox="1"/>
          <p:nvPr/>
        </p:nvSpPr>
        <p:spPr>
          <a:xfrm>
            <a:off x="495398" y="1684423"/>
            <a:ext cx="1153628" cy="369332"/>
          </a:xfrm>
          <a:prstGeom prst="rect">
            <a:avLst/>
          </a:prstGeom>
          <a:noFill/>
        </p:spPr>
        <p:txBody>
          <a:bodyPr wrap="square" rtlCol="0">
            <a:spAutoFit/>
          </a:bodyPr>
          <a:lstStyle/>
          <a:p>
            <a:r>
              <a:rPr kumimoji="1" lang="zh-CN" altLang="en-US" b="1" dirty="0"/>
              <a:t>举个栗子</a:t>
            </a:r>
          </a:p>
        </p:txBody>
      </p:sp>
      <p:pic>
        <p:nvPicPr>
          <p:cNvPr id="2" name="图片 1"/>
          <p:cNvPicPr>
            <a:picLocks noChangeAspect="1"/>
          </p:cNvPicPr>
          <p:nvPr/>
        </p:nvPicPr>
        <p:blipFill>
          <a:blip r:embed="rId3"/>
          <a:stretch>
            <a:fillRect/>
          </a:stretch>
        </p:blipFill>
        <p:spPr>
          <a:xfrm>
            <a:off x="1649026" y="1239253"/>
            <a:ext cx="4182453" cy="2959768"/>
          </a:xfrm>
          <a:prstGeom prst="rect">
            <a:avLst/>
          </a:prstGeom>
        </p:spPr>
      </p:pic>
      <p:sp>
        <p:nvSpPr>
          <p:cNvPr id="7" name="文本框 6"/>
          <p:cNvSpPr txBox="1"/>
          <p:nvPr/>
        </p:nvSpPr>
        <p:spPr>
          <a:xfrm>
            <a:off x="2548957" y="4788567"/>
            <a:ext cx="2382590" cy="461665"/>
          </a:xfrm>
          <a:prstGeom prst="rect">
            <a:avLst/>
          </a:prstGeom>
          <a:noFill/>
        </p:spPr>
        <p:txBody>
          <a:bodyPr wrap="square" rtlCol="0">
            <a:spAutoFit/>
          </a:bodyPr>
          <a:lstStyle/>
          <a:p>
            <a:r>
              <a:rPr kumimoji="1" lang="zh-CN" altLang="en-US" sz="2400" b="1" dirty="0"/>
              <a:t>栈（上网记录）</a:t>
            </a:r>
          </a:p>
        </p:txBody>
      </p:sp>
      <p:pic>
        <p:nvPicPr>
          <p:cNvPr id="3" name="图片 2"/>
          <p:cNvPicPr>
            <a:picLocks noChangeAspect="1"/>
          </p:cNvPicPr>
          <p:nvPr/>
        </p:nvPicPr>
        <p:blipFill>
          <a:blip r:embed="rId4"/>
          <a:stretch>
            <a:fillRect/>
          </a:stretch>
        </p:blipFill>
        <p:spPr>
          <a:xfrm>
            <a:off x="6213470" y="1139992"/>
            <a:ext cx="5614736" cy="3158289"/>
          </a:xfrm>
          <a:prstGeom prst="rect">
            <a:avLst/>
          </a:prstGeom>
        </p:spPr>
      </p:pic>
      <p:sp>
        <p:nvSpPr>
          <p:cNvPr id="8" name="文本框 7"/>
          <p:cNvSpPr txBox="1"/>
          <p:nvPr/>
        </p:nvSpPr>
        <p:spPr>
          <a:xfrm>
            <a:off x="8068836" y="4788566"/>
            <a:ext cx="1904004" cy="461665"/>
          </a:xfrm>
          <a:prstGeom prst="rect">
            <a:avLst/>
          </a:prstGeom>
          <a:noFill/>
        </p:spPr>
        <p:txBody>
          <a:bodyPr wrap="square" rtlCol="0">
            <a:spAutoFit/>
          </a:bodyPr>
          <a:lstStyle/>
          <a:p>
            <a:r>
              <a:rPr kumimoji="1" lang="zh-CN" altLang="en-US" sz="2400" b="1" dirty="0"/>
              <a:t>队列（排队）</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845</Words>
  <Application>Microsoft Macintosh PowerPoint</Application>
  <PresentationFormat>宽屏</PresentationFormat>
  <Paragraphs>95</Paragraphs>
  <Slides>30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30</vt:i4>
      </vt:variant>
    </vt:vector>
  </HeadingPairs>
  <TitlesOfParts>
    <vt:vector size="34" baseType="lpstr">
      <vt:lpstr>等线</vt:lpstr>
      <vt:lpstr>等线 Light</vt:lpstr>
      <vt:lpstr>Arial</vt:lpstr>
      <vt:lpstr>Office 主题​​</vt:lpstr>
      <vt:lpstr>数据结构与算法基础</vt:lpstr>
      <vt:lpstr>数据结构</vt:lpstr>
      <vt:lpstr>常用的数据结构</vt:lpstr>
      <vt:lpstr>数组与链表</vt:lpstr>
      <vt:lpstr>PowerPoint 演示文稿</vt:lpstr>
      <vt:lpstr>PowerPoint 演示文稿</vt:lpstr>
      <vt:lpstr>栈与队列</vt:lpstr>
      <vt:lpstr>PowerPoint 演示文稿</vt:lpstr>
      <vt:lpstr>PowerPoint 演示文稿</vt:lpstr>
      <vt:lpstr>树</vt:lpstr>
      <vt:lpstr>PowerPoint 演示文稿</vt:lpstr>
      <vt:lpstr>PowerPoint 演示文稿</vt:lpstr>
      <vt:lpstr>PowerPoint 演示文稿</vt:lpstr>
      <vt:lpstr>算法</vt:lpstr>
      <vt:lpstr>PowerPoint 演示文稿</vt:lpstr>
      <vt:lpstr>PowerPoint 演示文稿</vt:lpstr>
      <vt:lpstr>常用的算法</vt:lpstr>
      <vt:lpstr>二分查找</vt:lpstr>
      <vt:lpstr>PowerPoint 演示文稿</vt:lpstr>
      <vt:lpstr>PowerPoint 演示文稿</vt:lpstr>
      <vt:lpstr>冒泡排序</vt:lpstr>
      <vt:lpstr>PowerPoint 演示文稿</vt:lpstr>
      <vt:lpstr>PowerPoint 演示文稿</vt:lpstr>
      <vt:lpstr>递归</vt:lpstr>
      <vt:lpstr>PowerPoint 演示文稿</vt:lpstr>
      <vt:lpstr>快速排序</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数据结构与算法基础</dc:title>
  <dc:creator>Microsoft Office User</dc:creator>
  <cp:lastModifiedBy>Microsoft Office User</cp:lastModifiedBy>
  <cp:revision>76</cp:revision>
  <dcterms:created xsi:type="dcterms:W3CDTF">2018-07-16T07:16:00Z</dcterms:created>
  <dcterms:modified xsi:type="dcterms:W3CDTF">2018-08-03T09:45:06Z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